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e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56" r:id="rId2"/>
    <p:sldId id="501" r:id="rId3"/>
    <p:sldId id="566" r:id="rId4"/>
    <p:sldId id="281" r:id="rId5"/>
    <p:sldId id="283" r:id="rId6"/>
    <p:sldId id="284" r:id="rId7"/>
    <p:sldId id="285" r:id="rId8"/>
    <p:sldId id="287" r:id="rId9"/>
    <p:sldId id="280" r:id="rId10"/>
    <p:sldId id="556" r:id="rId11"/>
    <p:sldId id="257" r:id="rId12"/>
    <p:sldId id="559" r:id="rId13"/>
    <p:sldId id="578" r:id="rId14"/>
    <p:sldId id="49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Jonsson-Niedziółka" userId="dca62546-bd3b-47b3-a6b1-097f433034d0" providerId="ADAL" clId="{CA5DD6CB-53F4-46D6-8F30-709614A3C94B}"/>
    <pc:docChg chg="modSld">
      <pc:chgData name="Martin Jonsson-Niedziółka" userId="dca62546-bd3b-47b3-a6b1-097f433034d0" providerId="ADAL" clId="{CA5DD6CB-53F4-46D6-8F30-709614A3C94B}" dt="2025-03-03T11:26:57.330" v="27" actId="20577"/>
      <pc:docMkLst>
        <pc:docMk/>
      </pc:docMkLst>
      <pc:sldChg chg="modSp mod">
        <pc:chgData name="Martin Jonsson-Niedziółka" userId="dca62546-bd3b-47b3-a6b1-097f433034d0" providerId="ADAL" clId="{CA5DD6CB-53F4-46D6-8F30-709614A3C94B}" dt="2025-03-03T11:26:57.330" v="27" actId="20577"/>
        <pc:sldMkLst>
          <pc:docMk/>
          <pc:sldMk cId="3611683528" sldId="498"/>
        </pc:sldMkLst>
        <pc:spChg chg="mod">
          <ac:chgData name="Martin Jonsson-Niedziółka" userId="dca62546-bd3b-47b3-a6b1-097f433034d0" providerId="ADAL" clId="{CA5DD6CB-53F4-46D6-8F30-709614A3C94B}" dt="2025-03-03T11:26:57.330" v="27" actId="20577"/>
          <ac:spMkLst>
            <pc:docMk/>
            <pc:sldMk cId="3611683528" sldId="498"/>
            <ac:spMk id="14" creationId="{AEAA0492-2D85-43E5-B541-406BB96A690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77A13-2CAA-4865-B974-EA6829394F7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79587-CBC1-4ED0-872A-073FA9CBB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689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69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FE7A1-5130-677D-FD94-ABBD6DE18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982F3F-5280-91FD-CA78-6CC34FDD9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CE4DB-6DC0-E27F-ACA4-A5EF89F11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5394-5828-41C1-8FB1-73C2BA745838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A7998-DEF1-E895-4864-89B297176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5207A-A733-865A-7DB0-678D28DA4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E3BF-DB82-44F5-A9E1-287B942B9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53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A9F03-A84C-8402-33AF-EB57EF0A3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BDBD7D-F484-88FB-E869-76F3A7073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DDFF8-747A-3000-C32A-D922794C7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5394-5828-41C1-8FB1-73C2BA745838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6DAD3-DE27-C91C-6DB7-5E6AD4C79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0C1F7-7930-FD82-DF0C-2D296C918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E3BF-DB82-44F5-A9E1-287B942B9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94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58468C-52AE-2AEA-7D91-E20E7A238E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E5BBDA-2E21-4EF4-B521-3B1F4D62F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E3EE0-394E-729F-34A8-DB002F8B9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5394-5828-41C1-8FB1-73C2BA745838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1BB5B-03D7-BDE6-28D7-174556FDD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14C53-F7F7-AB76-13D3-4482F3953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E3BF-DB82-44F5-A9E1-287B942B9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643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F35F29C4-AFE6-4054-B9F0-97AEBD92B2B5}"/>
              </a:ext>
            </a:extLst>
          </p:cNvPr>
          <p:cNvSpPr/>
          <p:nvPr userDrawn="1"/>
        </p:nvSpPr>
        <p:spPr>
          <a:xfrm>
            <a:off x="-2" y="5919"/>
            <a:ext cx="12202733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2602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6C0819B-0BC1-4088-A97F-0598A7AA2F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30840" y="-38636"/>
            <a:ext cx="7462749" cy="6902555"/>
          </a:xfrm>
          <a:custGeom>
            <a:avLst/>
            <a:gdLst>
              <a:gd name="connsiteX0" fmla="*/ 0 w 4868477"/>
              <a:gd name="connsiteY0" fmla="*/ 0 h 3979041"/>
              <a:gd name="connsiteX1" fmla="*/ 4868477 w 4868477"/>
              <a:gd name="connsiteY1" fmla="*/ 0 h 3979041"/>
              <a:gd name="connsiteX2" fmla="*/ 4868477 w 4868477"/>
              <a:gd name="connsiteY2" fmla="*/ 2892841 h 3979041"/>
              <a:gd name="connsiteX3" fmla="*/ 2696077 w 4868477"/>
              <a:gd name="connsiteY3" fmla="*/ 3979041 h 3979041"/>
              <a:gd name="connsiteX4" fmla="*/ 0 w 4868477"/>
              <a:gd name="connsiteY4" fmla="*/ 2631001 h 3979041"/>
              <a:gd name="connsiteX0" fmla="*/ 0 w 5958457"/>
              <a:gd name="connsiteY0" fmla="*/ 0 h 4009890"/>
              <a:gd name="connsiteX1" fmla="*/ 5958457 w 5958457"/>
              <a:gd name="connsiteY1" fmla="*/ 30849 h 4009890"/>
              <a:gd name="connsiteX2" fmla="*/ 5958457 w 5958457"/>
              <a:gd name="connsiteY2" fmla="*/ 2923690 h 4009890"/>
              <a:gd name="connsiteX3" fmla="*/ 3786057 w 5958457"/>
              <a:gd name="connsiteY3" fmla="*/ 4009890 h 4009890"/>
              <a:gd name="connsiteX4" fmla="*/ 1089980 w 5958457"/>
              <a:gd name="connsiteY4" fmla="*/ 2661850 h 4009890"/>
              <a:gd name="connsiteX5" fmla="*/ 0 w 5958457"/>
              <a:gd name="connsiteY5" fmla="*/ 0 h 4009890"/>
              <a:gd name="connsiteX0" fmla="*/ 262604 w 6221061"/>
              <a:gd name="connsiteY0" fmla="*/ 331760 h 4341650"/>
              <a:gd name="connsiteX1" fmla="*/ 6221061 w 6221061"/>
              <a:gd name="connsiteY1" fmla="*/ 362609 h 4341650"/>
              <a:gd name="connsiteX2" fmla="*/ 6221061 w 6221061"/>
              <a:gd name="connsiteY2" fmla="*/ 3255450 h 4341650"/>
              <a:gd name="connsiteX3" fmla="*/ 4048661 w 6221061"/>
              <a:gd name="connsiteY3" fmla="*/ 4341650 h 4341650"/>
              <a:gd name="connsiteX4" fmla="*/ 1352584 w 6221061"/>
              <a:gd name="connsiteY4" fmla="*/ 2993610 h 4341650"/>
              <a:gd name="connsiteX5" fmla="*/ 262604 w 6221061"/>
              <a:gd name="connsiteY5" fmla="*/ 331760 h 4341650"/>
              <a:gd name="connsiteX0" fmla="*/ 262604 w 6221061"/>
              <a:gd name="connsiteY0" fmla="*/ 331760 h 4341650"/>
              <a:gd name="connsiteX1" fmla="*/ 6221061 w 6221061"/>
              <a:gd name="connsiteY1" fmla="*/ 362609 h 4341650"/>
              <a:gd name="connsiteX2" fmla="*/ 6221061 w 6221061"/>
              <a:gd name="connsiteY2" fmla="*/ 3255450 h 4341650"/>
              <a:gd name="connsiteX3" fmla="*/ 4048661 w 6221061"/>
              <a:gd name="connsiteY3" fmla="*/ 4341650 h 4341650"/>
              <a:gd name="connsiteX4" fmla="*/ 1352584 w 6221061"/>
              <a:gd name="connsiteY4" fmla="*/ 2993610 h 4341650"/>
              <a:gd name="connsiteX5" fmla="*/ 262604 w 6221061"/>
              <a:gd name="connsiteY5" fmla="*/ 331760 h 4341650"/>
              <a:gd name="connsiteX0" fmla="*/ 0 w 5958457"/>
              <a:gd name="connsiteY0" fmla="*/ 331760 h 4341650"/>
              <a:gd name="connsiteX1" fmla="*/ 5958457 w 5958457"/>
              <a:gd name="connsiteY1" fmla="*/ 362609 h 4341650"/>
              <a:gd name="connsiteX2" fmla="*/ 5958457 w 5958457"/>
              <a:gd name="connsiteY2" fmla="*/ 3255450 h 4341650"/>
              <a:gd name="connsiteX3" fmla="*/ 3786057 w 5958457"/>
              <a:gd name="connsiteY3" fmla="*/ 4341650 h 4341650"/>
              <a:gd name="connsiteX4" fmla="*/ 1089980 w 5958457"/>
              <a:gd name="connsiteY4" fmla="*/ 2993610 h 4341650"/>
              <a:gd name="connsiteX5" fmla="*/ 0 w 5958457"/>
              <a:gd name="connsiteY5" fmla="*/ 331760 h 4341650"/>
              <a:gd name="connsiteX0" fmla="*/ 0 w 5958457"/>
              <a:gd name="connsiteY0" fmla="*/ 331760 h 4341650"/>
              <a:gd name="connsiteX1" fmla="*/ 5958457 w 5958457"/>
              <a:gd name="connsiteY1" fmla="*/ 362609 h 4341650"/>
              <a:gd name="connsiteX2" fmla="*/ 5958457 w 5958457"/>
              <a:gd name="connsiteY2" fmla="*/ 3255450 h 4341650"/>
              <a:gd name="connsiteX3" fmla="*/ 3786057 w 5958457"/>
              <a:gd name="connsiteY3" fmla="*/ 4341650 h 4341650"/>
              <a:gd name="connsiteX4" fmla="*/ 2370193 w 5958457"/>
              <a:gd name="connsiteY4" fmla="*/ 4099015 h 4341650"/>
              <a:gd name="connsiteX5" fmla="*/ 0 w 5958457"/>
              <a:gd name="connsiteY5" fmla="*/ 331760 h 4341650"/>
              <a:gd name="connsiteX0" fmla="*/ 0 w 5958457"/>
              <a:gd name="connsiteY0" fmla="*/ 331760 h 4341650"/>
              <a:gd name="connsiteX1" fmla="*/ 5958457 w 5958457"/>
              <a:gd name="connsiteY1" fmla="*/ 362609 h 4341650"/>
              <a:gd name="connsiteX2" fmla="*/ 5958457 w 5958457"/>
              <a:gd name="connsiteY2" fmla="*/ 3255450 h 4341650"/>
              <a:gd name="connsiteX3" fmla="*/ 3786057 w 5958457"/>
              <a:gd name="connsiteY3" fmla="*/ 4341650 h 4341650"/>
              <a:gd name="connsiteX4" fmla="*/ 0 w 5958457"/>
              <a:gd name="connsiteY4" fmla="*/ 331760 h 4341650"/>
              <a:gd name="connsiteX0" fmla="*/ 0 w 5958457"/>
              <a:gd name="connsiteY0" fmla="*/ 331760 h 5842944"/>
              <a:gd name="connsiteX1" fmla="*/ 5958457 w 5958457"/>
              <a:gd name="connsiteY1" fmla="*/ 362609 h 5842944"/>
              <a:gd name="connsiteX2" fmla="*/ 5958457 w 5958457"/>
              <a:gd name="connsiteY2" fmla="*/ 3255450 h 5842944"/>
              <a:gd name="connsiteX3" fmla="*/ 2341320 w 5958457"/>
              <a:gd name="connsiteY3" fmla="*/ 5842944 h 5842944"/>
              <a:gd name="connsiteX4" fmla="*/ 0 w 5958457"/>
              <a:gd name="connsiteY4" fmla="*/ 331760 h 5842944"/>
              <a:gd name="connsiteX0" fmla="*/ 0 w 5958457"/>
              <a:gd name="connsiteY0" fmla="*/ 331760 h 5842944"/>
              <a:gd name="connsiteX1" fmla="*/ 5958457 w 5958457"/>
              <a:gd name="connsiteY1" fmla="*/ 362609 h 5842944"/>
              <a:gd name="connsiteX2" fmla="*/ 5958457 w 5958457"/>
              <a:gd name="connsiteY2" fmla="*/ 5831301 h 5842944"/>
              <a:gd name="connsiteX3" fmla="*/ 2341320 w 5958457"/>
              <a:gd name="connsiteY3" fmla="*/ 5842944 h 5842944"/>
              <a:gd name="connsiteX4" fmla="*/ 0 w 5958457"/>
              <a:gd name="connsiteY4" fmla="*/ 331760 h 5842944"/>
              <a:gd name="connsiteX0" fmla="*/ 0 w 5958457"/>
              <a:gd name="connsiteY0" fmla="*/ 188386 h 5699570"/>
              <a:gd name="connsiteX1" fmla="*/ 5958457 w 5958457"/>
              <a:gd name="connsiteY1" fmla="*/ 219235 h 5699570"/>
              <a:gd name="connsiteX2" fmla="*/ 5958457 w 5958457"/>
              <a:gd name="connsiteY2" fmla="*/ 5687927 h 5699570"/>
              <a:gd name="connsiteX3" fmla="*/ 2341320 w 5958457"/>
              <a:gd name="connsiteY3" fmla="*/ 5699570 h 5699570"/>
              <a:gd name="connsiteX4" fmla="*/ 0 w 5958457"/>
              <a:gd name="connsiteY4" fmla="*/ 188386 h 5699570"/>
              <a:gd name="connsiteX0" fmla="*/ 0 w 5958457"/>
              <a:gd name="connsiteY0" fmla="*/ 0 h 5511184"/>
              <a:gd name="connsiteX1" fmla="*/ 5958457 w 5958457"/>
              <a:gd name="connsiteY1" fmla="*/ 30849 h 5511184"/>
              <a:gd name="connsiteX2" fmla="*/ 5958457 w 5958457"/>
              <a:gd name="connsiteY2" fmla="*/ 5499541 h 5511184"/>
              <a:gd name="connsiteX3" fmla="*/ 2341320 w 5958457"/>
              <a:gd name="connsiteY3" fmla="*/ 5511184 h 5511184"/>
              <a:gd name="connsiteX4" fmla="*/ 0 w 5958457"/>
              <a:gd name="connsiteY4" fmla="*/ 0 h 5511184"/>
              <a:gd name="connsiteX0" fmla="*/ 0 w 5958457"/>
              <a:gd name="connsiteY0" fmla="*/ 0 h 5511184"/>
              <a:gd name="connsiteX1" fmla="*/ 5958457 w 5958457"/>
              <a:gd name="connsiteY1" fmla="*/ 30849 h 5511184"/>
              <a:gd name="connsiteX2" fmla="*/ 5958457 w 5958457"/>
              <a:gd name="connsiteY2" fmla="*/ 5499541 h 5511184"/>
              <a:gd name="connsiteX3" fmla="*/ 2341320 w 5958457"/>
              <a:gd name="connsiteY3" fmla="*/ 5511184 h 5511184"/>
              <a:gd name="connsiteX4" fmla="*/ 0 w 5958457"/>
              <a:gd name="connsiteY4" fmla="*/ 0 h 5511184"/>
              <a:gd name="connsiteX0" fmla="*/ 0 w 5958457"/>
              <a:gd name="connsiteY0" fmla="*/ 0 h 5511184"/>
              <a:gd name="connsiteX1" fmla="*/ 5948174 w 5958457"/>
              <a:gd name="connsiteY1" fmla="*/ 15425 h 5511184"/>
              <a:gd name="connsiteX2" fmla="*/ 5958457 w 5958457"/>
              <a:gd name="connsiteY2" fmla="*/ 5499541 h 5511184"/>
              <a:gd name="connsiteX3" fmla="*/ 2341320 w 5958457"/>
              <a:gd name="connsiteY3" fmla="*/ 5511184 h 5511184"/>
              <a:gd name="connsiteX4" fmla="*/ 0 w 5958457"/>
              <a:gd name="connsiteY4" fmla="*/ 0 h 551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8457" h="5511184">
                <a:moveTo>
                  <a:pt x="0" y="0"/>
                </a:moveTo>
                <a:cubicBezTo>
                  <a:pt x="929666" y="24227"/>
                  <a:pt x="5063069" y="6296"/>
                  <a:pt x="5948174" y="15425"/>
                </a:cubicBezTo>
                <a:cubicBezTo>
                  <a:pt x="5951602" y="1843464"/>
                  <a:pt x="5955029" y="3671502"/>
                  <a:pt x="5958457" y="5499541"/>
                </a:cubicBezTo>
                <a:lnTo>
                  <a:pt x="2341320" y="5511184"/>
                </a:lnTo>
                <a:lnTo>
                  <a:pt x="0" y="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>
              <a:defRPr sz="600">
                <a:solidFill>
                  <a:srgbClr val="FFFFFF"/>
                </a:solidFill>
                <a:latin typeface="Roboto" panose="02000000000000000000" pitchFamily="2" charset="0"/>
              </a:defRPr>
            </a:lvl1pPr>
          </a:lstStyle>
          <a:p>
            <a:endParaRPr lang="en-ID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4CF8DCCA-F5B7-44D2-9B5A-0896CAECD08B}"/>
              </a:ext>
            </a:extLst>
          </p:cNvPr>
          <p:cNvCxnSpPr/>
          <p:nvPr userDrawn="1"/>
        </p:nvCxnSpPr>
        <p:spPr>
          <a:xfrm>
            <a:off x="502276" y="5748273"/>
            <a:ext cx="5593724" cy="0"/>
          </a:xfrm>
          <a:prstGeom prst="line">
            <a:avLst/>
          </a:prstGeom>
          <a:ln>
            <a:solidFill>
              <a:srgbClr val="8B13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ytuł 2">
            <a:extLst>
              <a:ext uri="{FF2B5EF4-FFF2-40B4-BE49-F238E27FC236}">
                <a16:creationId xmlns:a16="http://schemas.microsoft.com/office/drawing/2014/main" id="{A7C2EAF8-5E6B-4BBB-A7A1-E32BEC560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297" y="2516264"/>
            <a:ext cx="5358117" cy="1325563"/>
          </a:xfrm>
          <a:prstGeom prst="rect">
            <a:avLst/>
          </a:prstGeom>
        </p:spPr>
        <p:txBody>
          <a:bodyPr/>
          <a:lstStyle>
            <a:lvl1pPr marL="0" algn="l" defTabSz="9143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pl-PL" sz="3200" b="1" i="0" kern="1200" spc="0" baseline="0" dirty="0">
                <a:solidFill>
                  <a:srgbClr val="575756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3200" spc="0">
                <a:solidFill>
                  <a:srgbClr val="575756"/>
                </a:solidFill>
              </a:rPr>
              <a:t>Presentation </a:t>
            </a:r>
            <a:r>
              <a:rPr lang="pl-PL" sz="3200" spc="0" err="1">
                <a:solidFill>
                  <a:srgbClr val="575756"/>
                </a:solidFill>
              </a:rPr>
              <a:t>title</a:t>
            </a:r>
            <a:r>
              <a:rPr lang="pl-PL" sz="3200" spc="0">
                <a:solidFill>
                  <a:srgbClr val="575756"/>
                </a:solidFill>
              </a:rPr>
              <a:t> </a:t>
            </a:r>
            <a:r>
              <a:rPr lang="pl-PL" sz="3200" spc="0" err="1">
                <a:solidFill>
                  <a:srgbClr val="575756"/>
                </a:solidFill>
              </a:rPr>
              <a:t>may</a:t>
            </a:r>
            <a:r>
              <a:rPr lang="pl-PL" sz="3200" spc="0">
                <a:solidFill>
                  <a:srgbClr val="575756"/>
                </a:solidFill>
              </a:rPr>
              <a:t> be </a:t>
            </a:r>
            <a:r>
              <a:rPr lang="pl-PL" sz="3200" spc="0" err="1">
                <a:solidFill>
                  <a:srgbClr val="575756"/>
                </a:solidFill>
              </a:rPr>
              <a:t>very</a:t>
            </a:r>
            <a:r>
              <a:rPr lang="pl-PL" sz="3200" spc="0">
                <a:solidFill>
                  <a:srgbClr val="575756"/>
                </a:solidFill>
              </a:rPr>
              <a:t> </a:t>
            </a:r>
            <a:r>
              <a:rPr lang="pl-PL" sz="3200" spc="0" err="1">
                <a:solidFill>
                  <a:srgbClr val="575756"/>
                </a:solidFill>
              </a:rPr>
              <a:t>long</a:t>
            </a:r>
            <a:r>
              <a:rPr lang="pl-PL" sz="3200" spc="0">
                <a:solidFill>
                  <a:srgbClr val="575756"/>
                </a:solidFill>
              </a:rPr>
              <a:t>. It </a:t>
            </a:r>
            <a:r>
              <a:rPr lang="pl-PL" sz="3200" spc="0" err="1">
                <a:solidFill>
                  <a:srgbClr val="575756"/>
                </a:solidFill>
              </a:rPr>
              <a:t>may</a:t>
            </a:r>
            <a:r>
              <a:rPr lang="pl-PL" sz="3200" spc="0">
                <a:solidFill>
                  <a:srgbClr val="575756"/>
                </a:solidFill>
              </a:rPr>
              <a:t> </a:t>
            </a:r>
            <a:r>
              <a:rPr lang="pl-PL" sz="3200" spc="0" err="1">
                <a:solidFill>
                  <a:srgbClr val="575756"/>
                </a:solidFill>
              </a:rPr>
              <a:t>take</a:t>
            </a:r>
            <a:r>
              <a:rPr lang="pl-PL" sz="3200" spc="0">
                <a:solidFill>
                  <a:srgbClr val="575756"/>
                </a:solidFill>
              </a:rPr>
              <a:t> </a:t>
            </a:r>
            <a:r>
              <a:rPr lang="pl-PL" sz="3200" spc="0" err="1">
                <a:solidFill>
                  <a:srgbClr val="575756"/>
                </a:solidFill>
              </a:rPr>
              <a:t>couple</a:t>
            </a:r>
            <a:r>
              <a:rPr lang="pl-PL" sz="3200" spc="0">
                <a:solidFill>
                  <a:srgbClr val="575756"/>
                </a:solidFill>
              </a:rPr>
              <a:t> of lines.</a:t>
            </a:r>
            <a:endParaRPr lang="en-US" sz="3200" spc="0">
              <a:solidFill>
                <a:srgbClr val="8B132D"/>
              </a:solidFill>
            </a:endParaRP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A8787D22-244C-437A-A5D0-5E282950D2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1490" y="275524"/>
            <a:ext cx="3132047" cy="84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63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0" y="692150"/>
            <a:ext cx="6096000" cy="616585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24971" y="2605294"/>
            <a:ext cx="10146612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 sz="9600" b="1" i="0">
                <a:latin typeface="Montserrat SemiBold" panose="00000700000000000000" pitchFamily="50" charset="-18"/>
                <a:ea typeface="Montserrat SemiBold" panose="00000700000000000000" pitchFamily="50" charset="-18"/>
                <a:cs typeface="Montserrat SemiBold" panose="00000700000000000000" pitchFamily="50" charset="-18"/>
              </a:defRPr>
            </a:lvl1pPr>
          </a:lstStyle>
          <a:p>
            <a:r>
              <a:rPr lang="pl-PL" dirty="0"/>
              <a:t>Tytuł 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03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245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Tytuł slajdu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3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9A0E9-98F1-FCCE-FB9F-00F3DC357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CFB71-918A-6EB4-D0F7-7D38C1F41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1EA29-A755-1CAA-0E4C-5D1988E8D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5394-5828-41C1-8FB1-73C2BA745838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26107-ABA8-0BD6-020C-764555A60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E8A9E-89FE-C5F7-576E-DADCDC69A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E3BF-DB82-44F5-A9E1-287B942B9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87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FE53-F177-0608-04D1-816D1655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BC3AE-DC0F-14AD-BA3D-61DA833E6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A4773-35EB-23AF-D771-A7D69C8E0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5394-5828-41C1-8FB1-73C2BA745838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A51F9-F454-1BD7-8978-AEA884C57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6D55A-F992-0650-5763-F997A9EBC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E3BF-DB82-44F5-A9E1-287B942B9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29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8AFD-7DB8-6476-2280-A51BD505E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BE7EF-D0B6-9BDE-E0D7-10F1BEA449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EE20C6-FA65-EBB3-FBAF-05ACCFCFA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F35AB-AEEC-4A8D-1C22-D62482130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5394-5828-41C1-8FB1-73C2BA745838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99FC47-E2DE-5A22-4308-8131217AD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BC964B-39A2-4660-EA42-03BE20497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E3BF-DB82-44F5-A9E1-287B942B9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19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6CE74-8923-C353-1876-5A74AA8EE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7B976-DE5D-135E-3E60-F17AF4E9F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DE0421-84EE-177B-656D-0D770DC43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7EF007-3DC6-C6E0-7830-38D09530B5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38B763-DA7F-426D-23C4-AA853E367F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D333D4-B4D8-9912-C5C0-7B6589705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5394-5828-41C1-8FB1-73C2BA745838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F76787-3FE1-1CCE-EB7B-8356AEB99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EFA145-7215-C085-01A1-5EE04C878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E3BF-DB82-44F5-A9E1-287B942B9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7A630-2C23-63C6-FD20-A133023E0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4E327-0700-60CB-025B-144950734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5394-5828-41C1-8FB1-73C2BA745838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C3B312-CC2D-F43F-676C-FC973DA36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FAE75-8D39-5C69-D551-5BD173D70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E3BF-DB82-44F5-A9E1-287B942B9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8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FC40AF-90C4-0A0E-20F7-21903DF6B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5394-5828-41C1-8FB1-73C2BA745838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ED3140-5A58-16D1-3A16-86125D05B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E4D78-AA71-572A-B511-02FB22253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E3BF-DB82-44F5-A9E1-287B942B9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11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839D4-6A8E-692F-C2A2-2685A0C81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97820-360B-B221-F96D-2D831D967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1C945-9D72-7288-23C2-1B99F61A0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C3BA3C-5C70-CC38-0C46-EBC346563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5394-5828-41C1-8FB1-73C2BA745838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8BB78F-4FAC-ED2D-29D6-49663740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1F54C-3441-D33B-C827-4FE2E97D8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E3BF-DB82-44F5-A9E1-287B942B9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96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BE60E-C009-804F-A770-6F2CF33F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4FDFAD-5F5C-A179-5765-DD413C27C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4265B6-6357-FF3A-EA5C-5E79D9D03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E94343-F477-D81E-B9A2-1D869A3B7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5394-5828-41C1-8FB1-73C2BA745838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400385-145A-C214-6063-C70F2ADFE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351699-0512-0376-DB75-1441E4F1D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E3BF-DB82-44F5-A9E1-287B942B9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285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E45D56-C94A-F86D-7728-04D8E98CF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B8893-7B79-8885-9225-1A1DE14C4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B70A9-F7D1-AA79-F3A8-9A1DBF025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8A5394-5828-41C1-8FB1-73C2BA745838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9E46A-71FC-8CF8-7016-0068971D2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03931-B1CF-7153-4783-2E4D84C4A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5E3BF-DB82-44F5-A9E1-287B942B9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76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53.jpg"/><Relationship Id="rId4" Type="http://schemas.openxmlformats.org/officeDocument/2006/relationships/image" Target="../media/image30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53.jpg"/><Relationship Id="rId4" Type="http://schemas.openxmlformats.org/officeDocument/2006/relationships/image" Target="../media/image30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rge-transfer.pl/sem-cours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wmf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jp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jp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4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1.jpg"/><Relationship Id="rId7" Type="http://schemas.openxmlformats.org/officeDocument/2006/relationships/image" Target="../media/image4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CD355900-6080-426B-929F-3D9E19EE706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" r="218"/>
          <a:stretch/>
        </p:blipFill>
        <p:spPr>
          <a:xfrm>
            <a:off x="4737239" y="-38635"/>
            <a:ext cx="7456350" cy="6896636"/>
          </a:xfrm>
        </p:spPr>
      </p:pic>
      <p:sp>
        <p:nvSpPr>
          <p:cNvPr id="17" name="Tytuł 16">
            <a:extLst>
              <a:ext uri="{FF2B5EF4-FFF2-40B4-BE49-F238E27FC236}">
                <a16:creationId xmlns:a16="http://schemas.microsoft.com/office/drawing/2014/main" id="{3CD4794F-2950-4ACA-8525-D1CABAF4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25670"/>
            <a:ext cx="6159499" cy="200818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  <a:latin typeface="+mn-lt"/>
              </a:rPr>
              <a:t>Microscopic Methods </a:t>
            </a:r>
            <a:br>
              <a:rPr lang="en-US" sz="3600" dirty="0">
                <a:solidFill>
                  <a:schemeClr val="accent1"/>
                </a:solidFill>
                <a:latin typeface="+mn-lt"/>
              </a:rPr>
            </a:br>
            <a:r>
              <a:rPr lang="en-US" sz="3600" dirty="0">
                <a:solidFill>
                  <a:schemeClr val="accent1"/>
                </a:solidFill>
                <a:latin typeface="+mn-lt"/>
              </a:rPr>
              <a:t>for Chemists </a:t>
            </a:r>
            <a:br>
              <a:rPr lang="en-US" sz="3600" dirty="0">
                <a:solidFill>
                  <a:schemeClr val="accent1"/>
                </a:solidFill>
                <a:latin typeface="+mn-lt"/>
              </a:rPr>
            </a:br>
            <a:r>
              <a:rPr lang="en-US" sz="3600" dirty="0">
                <a:solidFill>
                  <a:schemeClr val="accent1"/>
                </a:solidFill>
                <a:latin typeface="+mn-lt"/>
              </a:rPr>
              <a:t>– with an emphasis on SEM</a:t>
            </a:r>
            <a:endParaRPr lang="pl-PL" sz="36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69E956-7D3F-458D-A8AE-0F7D13EB69E9}"/>
              </a:ext>
            </a:extLst>
          </p:cNvPr>
          <p:cNvSpPr txBox="1"/>
          <p:nvPr/>
        </p:nvSpPr>
        <p:spPr>
          <a:xfrm>
            <a:off x="3816217" y="5856431"/>
            <a:ext cx="2917963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GB" sz="1400">
                <a:solidFill>
                  <a:schemeClr val="tx1">
                    <a:alpha val="7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Charge Transfer Processes in Hydrodynamic systems</a:t>
            </a:r>
            <a:endParaRPr lang="en-US" sz="1400">
              <a:solidFill>
                <a:schemeClr val="tx1">
                  <a:alpha val="7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09B91049-AD7A-47FC-9A12-83933C7A2C9F}"/>
              </a:ext>
            </a:extLst>
          </p:cNvPr>
          <p:cNvSpPr txBox="1"/>
          <p:nvPr/>
        </p:nvSpPr>
        <p:spPr>
          <a:xfrm>
            <a:off x="502276" y="5859412"/>
            <a:ext cx="2917963" cy="719034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GB" sz="1400" b="1" dirty="0">
                <a:solidFill>
                  <a:schemeClr val="tx1">
                    <a:alpha val="7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Martin Jönsson-Niedziółka</a:t>
            </a:r>
            <a:br>
              <a:rPr lang="en-US" sz="1400" b="1" dirty="0">
                <a:solidFill>
                  <a:schemeClr val="tx1">
                    <a:alpha val="7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400" dirty="0">
                <a:solidFill>
                  <a:schemeClr val="tx1">
                    <a:alpha val="7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martinj@ichf.edu.pl</a:t>
            </a:r>
            <a:br>
              <a:rPr lang="en-US" sz="1400" dirty="0">
                <a:solidFill>
                  <a:schemeClr val="tx1">
                    <a:alpha val="7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400" dirty="0">
                <a:solidFill>
                  <a:schemeClr val="tx1">
                    <a:alpha val="7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Bluesky: @jonsson-niedziolka.pl</a:t>
            </a:r>
            <a:endParaRPr lang="en-GB" sz="1400" dirty="0">
              <a:solidFill>
                <a:schemeClr val="tx1">
                  <a:alpha val="7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Łącznik prostoliniowy 2">
            <a:extLst>
              <a:ext uri="{FF2B5EF4-FFF2-40B4-BE49-F238E27FC236}">
                <a16:creationId xmlns:a16="http://schemas.microsoft.com/office/drawing/2014/main" id="{C06DD1E0-A639-4DB5-8008-2C35707C4AF9}"/>
              </a:ext>
            </a:extLst>
          </p:cNvPr>
          <p:cNvCxnSpPr>
            <a:cxnSpLocks noChangeAspect="1"/>
          </p:cNvCxnSpPr>
          <p:nvPr/>
        </p:nvCxnSpPr>
        <p:spPr>
          <a:xfrm>
            <a:off x="4658718" y="0"/>
            <a:ext cx="2996484" cy="7076940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30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27"/>
    </mc:Choice>
    <mc:Fallback xmlns="">
      <p:transition spd="slow" advTm="2822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03A863-F520-4912-98FB-1974880D9460}"/>
              </a:ext>
            </a:extLst>
          </p:cNvPr>
          <p:cNvSpPr/>
          <p:nvPr/>
        </p:nvSpPr>
        <p:spPr>
          <a:xfrm>
            <a:off x="97476" y="659257"/>
            <a:ext cx="7959403" cy="2683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>
                <a:solidFill>
                  <a:schemeClr val="accent1"/>
                </a:solidFill>
              </a:rPr>
              <a:t>Polarizers</a:t>
            </a:r>
            <a:endParaRPr lang="en-GB" sz="16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/>
              <a:t>Reflective polarizers</a:t>
            </a:r>
            <a:r>
              <a:rPr lang="en-GB" sz="1400" dirty="0"/>
              <a:t>, e.g. parallel wire grid polarizers (parallel light is reflected, while perpendicular polarized light is transmitted).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/>
              <a:t>Dichroic polarizers </a:t>
            </a:r>
            <a:r>
              <a:rPr lang="en-GB" sz="1400" dirty="0" err="1"/>
              <a:t>e.g</a:t>
            </a:r>
            <a:r>
              <a:rPr lang="en-GB" sz="1400" dirty="0"/>
              <a:t> nanoparticle polarizers (absorb a specific polarization of light).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/>
              <a:t>Birefringent polarizers </a:t>
            </a:r>
            <a:r>
              <a:rPr lang="en-GB" sz="1400" dirty="0"/>
              <a:t>(filtered by different refractive index of the polarization of light). </a:t>
            </a:r>
          </a:p>
          <a:p>
            <a:pPr>
              <a:lnSpc>
                <a:spcPct val="150000"/>
              </a:lnSpc>
            </a:pPr>
            <a:endParaRPr lang="en-GB" sz="1400" dirty="0"/>
          </a:p>
          <a:p>
            <a:pPr>
              <a:lnSpc>
                <a:spcPct val="150000"/>
              </a:lnSpc>
            </a:pPr>
            <a:r>
              <a:rPr lang="en-GB" sz="1400" dirty="0"/>
              <a:t>Unpolarized light 	        rapidly varying random combination of p- and s-polarized light. </a:t>
            </a:r>
          </a:p>
          <a:p>
            <a:pPr>
              <a:lnSpc>
                <a:spcPct val="150000"/>
              </a:lnSpc>
            </a:pPr>
            <a:r>
              <a:rPr lang="en-GB" sz="1400" dirty="0"/>
              <a:t>Ideal linear polarizer </a:t>
            </a:r>
            <a:r>
              <a:rPr lang="en-GB" sz="1400" b="1" dirty="0"/>
              <a:t>	        </a:t>
            </a:r>
            <a:r>
              <a:rPr lang="en-GB" sz="1400" dirty="0"/>
              <a:t>I=I/2 (just p- or s-polarized light)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2C39CE-34BF-4E34-9A70-3728F5033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196" y="5005430"/>
            <a:ext cx="3600000" cy="1848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7DF61B-226E-43BE-AF1D-485481703C21}"/>
              </a:ext>
            </a:extLst>
          </p:cNvPr>
          <p:cNvSpPr txBox="1"/>
          <p:nvPr/>
        </p:nvSpPr>
        <p:spPr>
          <a:xfrm>
            <a:off x="5306806" y="345440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1"/>
                </a:solidFill>
              </a:rPr>
              <a:t>Polarisation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7B9549-C584-4C5C-8C33-C94282F497A4}"/>
              </a:ext>
            </a:extLst>
          </p:cNvPr>
          <p:cNvGrpSpPr/>
          <p:nvPr/>
        </p:nvGrpSpPr>
        <p:grpSpPr>
          <a:xfrm>
            <a:off x="8589592" y="1"/>
            <a:ext cx="3602408" cy="3891280"/>
            <a:chOff x="8639713" y="2158664"/>
            <a:chExt cx="3602408" cy="389128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8A8FA83-7DCD-4DD6-8C57-015F53AFB6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7" t="14359" r="27989" b="14058"/>
            <a:stretch/>
          </p:blipFill>
          <p:spPr>
            <a:xfrm>
              <a:off x="8639713" y="2158664"/>
              <a:ext cx="3602408" cy="389128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EC7C63-872E-4F77-A138-8D0774A128E0}"/>
                </a:ext>
              </a:extLst>
            </p:cNvPr>
            <p:cNvSpPr/>
            <p:nvPr/>
          </p:nvSpPr>
          <p:spPr>
            <a:xfrm>
              <a:off x="9303721" y="2817920"/>
              <a:ext cx="2315031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1200" dirty="0">
                  <a:solidFill>
                    <a:schemeClr val="bg2"/>
                  </a:solidFill>
                </a:rPr>
                <a:t>Tiny crystallites of </a:t>
              </a:r>
              <a:r>
                <a:rPr lang="en-GB" sz="1200" dirty="0" err="1">
                  <a:solidFill>
                    <a:schemeClr val="bg2"/>
                  </a:solidFill>
                </a:rPr>
                <a:t>iodoquinine</a:t>
              </a:r>
              <a:r>
                <a:rPr lang="en-GB" sz="1200" dirty="0">
                  <a:solidFill>
                    <a:schemeClr val="bg2"/>
                  </a:solidFill>
                </a:rPr>
                <a:t> </a:t>
              </a:r>
              <a:r>
                <a:rPr lang="en-GB" sz="1200" dirty="0" err="1">
                  <a:solidFill>
                    <a:schemeClr val="bg2"/>
                  </a:solidFill>
                </a:rPr>
                <a:t>sulfate</a:t>
              </a:r>
              <a:r>
                <a:rPr lang="en-GB" sz="1200" dirty="0">
                  <a:solidFill>
                    <a:schemeClr val="bg2"/>
                  </a:solidFill>
                </a:rPr>
                <a:t>, oriented in the same direction, are embedded in a transparent polymeric film to prevent migration and reorientation of the crystals. Land developed sheets containing polarizing films that were marketed under the trade name of </a:t>
              </a:r>
              <a:r>
                <a:rPr lang="en-GB" sz="1200" b="1" dirty="0">
                  <a:solidFill>
                    <a:schemeClr val="bg2"/>
                  </a:solidFill>
                </a:rPr>
                <a:t>Polaroid®</a:t>
              </a:r>
              <a:r>
                <a:rPr lang="en-GB" sz="1200" dirty="0">
                  <a:solidFill>
                    <a:schemeClr val="bg2"/>
                  </a:solidFill>
                </a:rPr>
                <a:t>, which has become the accepted generic term for these sheets. 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D41EC27-3C54-4137-8B73-4207172F4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2439" y="3938914"/>
            <a:ext cx="4816192" cy="2925797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CD0C0F5-6D4C-4CC3-A2E4-63B8EDB1A5B9}"/>
              </a:ext>
            </a:extLst>
          </p:cNvPr>
          <p:cNvCxnSpPr/>
          <p:nvPr/>
        </p:nvCxnSpPr>
        <p:spPr>
          <a:xfrm>
            <a:off x="1915160" y="2860665"/>
            <a:ext cx="33528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583A6F5-5D26-45DF-B6A5-CD593F5716F6}"/>
              </a:ext>
            </a:extLst>
          </p:cNvPr>
          <p:cNvCxnSpPr/>
          <p:nvPr/>
        </p:nvCxnSpPr>
        <p:spPr>
          <a:xfrm>
            <a:off x="1935480" y="3185785"/>
            <a:ext cx="33528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CBA636E-F0DF-4F95-94FB-8F9AC84EE136}"/>
              </a:ext>
            </a:extLst>
          </p:cNvPr>
          <p:cNvGrpSpPr/>
          <p:nvPr/>
        </p:nvGrpSpPr>
        <p:grpSpPr>
          <a:xfrm>
            <a:off x="7983853" y="659257"/>
            <a:ext cx="4110671" cy="3327250"/>
            <a:chOff x="7983853" y="659257"/>
            <a:chExt cx="4110671" cy="3327250"/>
          </a:xfrm>
        </p:grpSpPr>
        <p:sp>
          <p:nvSpPr>
            <p:cNvPr id="18" name="Arrow: Down 17">
              <a:extLst>
                <a:ext uri="{FF2B5EF4-FFF2-40B4-BE49-F238E27FC236}">
                  <a16:creationId xmlns:a16="http://schemas.microsoft.com/office/drawing/2014/main" id="{8FD1F12F-581D-4ED4-AD93-D42CCCA50B42}"/>
                </a:ext>
              </a:extLst>
            </p:cNvPr>
            <p:cNvSpPr/>
            <p:nvPr/>
          </p:nvSpPr>
          <p:spPr>
            <a:xfrm rot="1344801">
              <a:off x="9386626" y="3201744"/>
              <a:ext cx="439040" cy="78476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B327FE-4722-42F0-901D-40CF25CABD0B}"/>
                </a:ext>
              </a:extLst>
            </p:cNvPr>
            <p:cNvSpPr/>
            <p:nvPr/>
          </p:nvSpPr>
          <p:spPr>
            <a:xfrm>
              <a:off x="7983853" y="659257"/>
              <a:ext cx="4110671" cy="263771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1400" b="1" dirty="0">
                  <a:solidFill>
                    <a:schemeClr val="accent1"/>
                  </a:solidFill>
                </a:rPr>
                <a:t>Birefringent</a:t>
              </a:r>
              <a:r>
                <a:rPr lang="en-GB" sz="1400" dirty="0"/>
                <a:t> materials are optically anisotropic and the refractive index of such materials depends on the direction in which light propagates through it. Birefringence means a ray of unpolarized light is divided into two rays by refraction when passing through the material. Birefringent materials have a highly ordered molecular structure.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ADFE531-E90A-42D6-B10B-6A696F79B15D}"/>
              </a:ext>
            </a:extLst>
          </p:cNvPr>
          <p:cNvSpPr/>
          <p:nvPr/>
        </p:nvSpPr>
        <p:spPr>
          <a:xfrm>
            <a:off x="249876" y="4373601"/>
            <a:ext cx="6096000" cy="176054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600" b="1" dirty="0">
                <a:solidFill>
                  <a:schemeClr val="accent1"/>
                </a:solidFill>
              </a:rPr>
              <a:t>Malus’ law </a:t>
            </a:r>
            <a:r>
              <a:rPr lang="en-GB" sz="1600" dirty="0"/>
              <a:t>describes transmitted intensity I by</a:t>
            </a:r>
          </a:p>
          <a:p>
            <a:pPr algn="ctr">
              <a:lnSpc>
                <a:spcPct val="150000"/>
              </a:lnSpc>
            </a:pPr>
            <a:r>
              <a:rPr lang="en-GB" sz="1600" dirty="0"/>
              <a:t>I=I</a:t>
            </a:r>
            <a:r>
              <a:rPr lang="en-GB" sz="1600" baseline="-25000" dirty="0"/>
              <a:t>0</a:t>
            </a:r>
            <a:r>
              <a:rPr lang="en-GB" sz="1600" dirty="0"/>
              <a:t>cos2θ</a:t>
            </a:r>
          </a:p>
          <a:p>
            <a:pPr>
              <a:lnSpc>
                <a:spcPct val="150000"/>
              </a:lnSpc>
            </a:pPr>
            <a:r>
              <a:rPr lang="en-GB" sz="1400" dirty="0"/>
              <a:t>With</a:t>
            </a:r>
          </a:p>
          <a:p>
            <a:pPr>
              <a:lnSpc>
                <a:spcPct val="150000"/>
              </a:lnSpc>
            </a:pPr>
            <a:r>
              <a:rPr lang="en-GB" sz="1400" dirty="0"/>
              <a:t> θ = angle between the incident linear polarization and the polarization axis</a:t>
            </a:r>
          </a:p>
          <a:p>
            <a:pPr>
              <a:lnSpc>
                <a:spcPct val="150000"/>
              </a:lnSpc>
            </a:pPr>
            <a:r>
              <a:rPr lang="en-GB" sz="1400" dirty="0"/>
              <a:t> I</a:t>
            </a:r>
            <a:r>
              <a:rPr lang="en-GB" sz="1400" baseline="-25000" dirty="0"/>
              <a:t>0 </a:t>
            </a:r>
            <a:r>
              <a:rPr lang="en-GB" sz="1400" dirty="0"/>
              <a:t>= intensity of linear polarized light</a:t>
            </a:r>
          </a:p>
        </p:txBody>
      </p:sp>
    </p:spTree>
    <p:extLst>
      <p:ext uri="{BB962C8B-B14F-4D97-AF65-F5344CB8AC3E}">
        <p14:creationId xmlns:p14="http://schemas.microsoft.com/office/powerpoint/2010/main" val="401650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620C83-2D3A-4DC7-99EA-8DCB91C66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561" y="3936340"/>
            <a:ext cx="5665153" cy="26696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4C7B8E-EC4C-4D63-B220-971034E5AF81}"/>
                  </a:ext>
                </a:extLst>
              </p:cNvPr>
              <p:cNvSpPr txBox="1"/>
              <p:nvPr/>
            </p:nvSpPr>
            <p:spPr>
              <a:xfrm>
                <a:off x="6187443" y="23310"/>
                <a:ext cx="5847398" cy="3068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600" dirty="0"/>
                  <a:t>The </a:t>
                </a:r>
                <a:r>
                  <a:rPr lang="en-US" sz="1600" b="1" dirty="0"/>
                  <a:t>resolution </a:t>
                </a:r>
                <a:r>
                  <a:rPr lang="en-US" sz="1600" dirty="0">
                    <a:sym typeface="Symbol" pitchFamily="2" charset="2"/>
                  </a:rPr>
                  <a:t></a:t>
                </a:r>
                <a:r>
                  <a:rPr lang="en-US" sz="1600" dirty="0"/>
                  <a:t>r of small structures is limited due to light </a:t>
                </a:r>
                <a:r>
                  <a:rPr lang="en-US" sz="1600" b="1" dirty="0"/>
                  <a:t>diffraction</a:t>
                </a:r>
                <a:r>
                  <a:rPr lang="en-US" sz="1600" dirty="0"/>
                  <a:t> in relation to the wavelength </a:t>
                </a:r>
                <a:r>
                  <a:rPr lang="en-US" sz="1600" dirty="0">
                    <a:sym typeface="Symbol" pitchFamily="2" charset="2"/>
                  </a:rPr>
                  <a:t>.</a:t>
                </a:r>
                <a:r>
                  <a:rPr lang="en-US" sz="1600" dirty="0"/>
                  <a:t> </a:t>
                </a:r>
              </a:p>
              <a:p>
                <a:pPr algn="just">
                  <a:lnSpc>
                    <a:spcPct val="150000"/>
                  </a:lnSpc>
                </a:pPr>
                <a:endParaRPr lang="en-US" sz="1600" dirty="0"/>
              </a:p>
              <a:p>
                <a:pPr algn="ctr">
                  <a:lnSpc>
                    <a:spcPct val="150000"/>
                  </a:lnSpc>
                </a:pPr>
                <a:r>
                  <a:rPr lang="en-US" sz="1600" b="1" dirty="0"/>
                  <a:t>Abbe equations</a:t>
                </a:r>
                <a:endParaRPr lang="de-DE" sz="1600" b="1" dirty="0"/>
              </a:p>
              <a:p>
                <a:pPr algn="ctr">
                  <a:lnSpc>
                    <a:spcPct val="150000"/>
                  </a:lnSpc>
                </a:pPr>
                <a:r>
                  <a:rPr lang="de-DE" sz="1600" b="0" dirty="0"/>
                  <a:t>                             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𝑑𝑖𝑚𝑒𝑛𝑠𝑖𝑜𝑛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: ∆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1600" dirty="0"/>
                  <a:t> 		</a:t>
                </a: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1600" dirty="0"/>
                  <a:t>           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𝑑𝑖𝑚𝑒𝑛𝑠𝑖𝑜𝑛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: ∆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sSup>
                          <m:sSupPr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func>
                                  <m:funcPr>
                                    <m:ctrlPr>
                                      <a:rPr lang="de-DE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de-DE" sz="16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1600" dirty="0"/>
                  <a:t> </a:t>
                </a:r>
                <a:endParaRPr lang="de-DE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4C7B8E-EC4C-4D63-B220-971034E5A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443" y="23310"/>
                <a:ext cx="5847398" cy="3068661"/>
              </a:xfrm>
              <a:prstGeom prst="rect">
                <a:avLst/>
              </a:prstGeom>
              <a:blipFill>
                <a:blip r:embed="rId3"/>
                <a:stretch>
                  <a:fillRect l="-521" r="-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FBF1C0-2434-4A30-8DBD-67329623DD85}"/>
                  </a:ext>
                </a:extLst>
              </p:cNvPr>
              <p:cNvSpPr txBox="1"/>
              <p:nvPr/>
            </p:nvSpPr>
            <p:spPr>
              <a:xfrm>
                <a:off x="157161" y="23310"/>
                <a:ext cx="5847398" cy="3000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600" dirty="0"/>
                  <a:t>The </a:t>
                </a:r>
                <a:r>
                  <a:rPr lang="en-US" sz="1600" b="1" dirty="0"/>
                  <a:t>magnification</a:t>
                </a:r>
                <a:r>
                  <a:rPr lang="en-US" sz="1600" dirty="0"/>
                  <a:t> of an object is achieved by the arrangement of several lenses with different refractive indices and geometries.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600" b="1" dirty="0"/>
                  <a:t>Numerical Aperture (NA)</a:t>
                </a:r>
                <a:r>
                  <a:rPr lang="en-US" sz="1600" dirty="0"/>
                  <a:t>:</a:t>
                </a:r>
                <a:endParaRPr lang="de-DE" sz="1600" dirty="0"/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𝑁𝐴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de-DE" sz="1600" dirty="0"/>
              </a:p>
              <a:p>
                <a:pPr algn="just">
                  <a:lnSpc>
                    <a:spcPct val="150000"/>
                  </a:lnSpc>
                </a:pPr>
                <a:endParaRPr lang="en-US" sz="16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1600" dirty="0"/>
                  <a:t>with half of the objective’s opening angle (</a:t>
                </a:r>
                <a:r>
                  <a:rPr lang="en-US" sz="1600" dirty="0">
                    <a:sym typeface="Symbol" pitchFamily="2" charset="2"/>
                  </a:rPr>
                  <a:t></a:t>
                </a:r>
                <a:r>
                  <a:rPr lang="en-US" sz="1600" dirty="0"/>
                  <a:t>) and the refractive index  (</a:t>
                </a:r>
                <a:r>
                  <a:rPr lang="en-US" sz="1600" dirty="0">
                    <a:sym typeface="Symbol" pitchFamily="2" charset="2"/>
                  </a:rPr>
                  <a:t></a:t>
                </a:r>
                <a:r>
                  <a:rPr lang="en-US" sz="1600" dirty="0"/>
                  <a:t>).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FBF1C0-2434-4A30-8DBD-67329623D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61" y="23310"/>
                <a:ext cx="5847398" cy="3000886"/>
              </a:xfrm>
              <a:prstGeom prst="rect">
                <a:avLst/>
              </a:prstGeom>
              <a:blipFill>
                <a:blip r:embed="rId4"/>
                <a:stretch>
                  <a:fillRect l="-626" r="-521" b="-18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120DCB2-90B5-4490-A744-1FB7724F83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681" y="3682373"/>
            <a:ext cx="5352357" cy="300088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354CC4-1A34-4AE6-ACFB-FBE50D04E0F9}"/>
              </a:ext>
            </a:extLst>
          </p:cNvPr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396CDAB-4ED8-4151-9930-CA7299E6DB21}"/>
              </a:ext>
            </a:extLst>
          </p:cNvPr>
          <p:cNvSpPr txBox="1"/>
          <p:nvPr/>
        </p:nvSpPr>
        <p:spPr>
          <a:xfrm>
            <a:off x="3567592" y="2907047"/>
            <a:ext cx="4655442" cy="52322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magnification ≠ resolution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213685-0029-449C-9ED2-6BFB2462010D}"/>
              </a:ext>
            </a:extLst>
          </p:cNvPr>
          <p:cNvSpPr txBox="1"/>
          <p:nvPr/>
        </p:nvSpPr>
        <p:spPr>
          <a:xfrm>
            <a:off x="7224040" y="3486883"/>
            <a:ext cx="164891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b="1" dirty="0"/>
              <a:t>2D	→	Airy disc</a:t>
            </a:r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571013-976B-49E7-A34F-BEFA9CBA2487}"/>
              </a:ext>
            </a:extLst>
          </p:cNvPr>
          <p:cNvSpPr txBox="1"/>
          <p:nvPr/>
        </p:nvSpPr>
        <p:spPr>
          <a:xfrm>
            <a:off x="7224040" y="6544760"/>
            <a:ext cx="459808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3D	→	point-spread function</a:t>
            </a:r>
            <a:endParaRPr lang="en-US" sz="12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A24F58-1356-4BCE-8D6F-458D9FC495FD}"/>
              </a:ext>
            </a:extLst>
          </p:cNvPr>
          <p:cNvGrpSpPr/>
          <p:nvPr/>
        </p:nvGrpSpPr>
        <p:grpSpPr>
          <a:xfrm>
            <a:off x="9825812" y="2921660"/>
            <a:ext cx="2209025" cy="1248420"/>
            <a:chOff x="9825812" y="2921660"/>
            <a:chExt cx="2209025" cy="124842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2EECEAA-8EC9-415A-A8EE-F5DBF4666F91}"/>
                </a:ext>
              </a:extLst>
            </p:cNvPr>
            <p:cNvSpPr/>
            <p:nvPr/>
          </p:nvSpPr>
          <p:spPr>
            <a:xfrm>
              <a:off x="9825812" y="3763882"/>
              <a:ext cx="1192708" cy="40619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FAFA0CF-269D-453A-908B-706ECEF751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80192" y="3328416"/>
              <a:ext cx="146304" cy="43546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DC7D756-D6FB-4114-96F9-62426D59698B}"/>
                    </a:ext>
                  </a:extLst>
                </p:cNvPr>
                <p:cNvSpPr/>
                <p:nvPr/>
              </p:nvSpPr>
              <p:spPr>
                <a:xfrm>
                  <a:off x="10007166" y="2921660"/>
                  <a:ext cx="2027671" cy="369332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𝑟𝑒𝑠𝑜𝑙𝑣𝑒𝑑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1.22 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DC7D756-D6FB-4114-96F9-62426D5969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07166" y="2921660"/>
                  <a:ext cx="2027671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9912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233068-9970-48EF-9963-D6D75F5D9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441" y="426731"/>
            <a:ext cx="4816263" cy="32147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369CB9-0FE3-4D93-B575-7948901AA2A8}"/>
              </a:ext>
            </a:extLst>
          </p:cNvPr>
          <p:cNvSpPr/>
          <p:nvPr/>
        </p:nvSpPr>
        <p:spPr>
          <a:xfrm>
            <a:off x="269544" y="344463"/>
            <a:ext cx="6673878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</a:rPr>
              <a:t>Fourier optics to describe </a:t>
            </a:r>
            <a:r>
              <a:rPr lang="en-GB" i="1" dirty="0">
                <a:latin typeface="Times New Roman" panose="02020603050405020304" pitchFamily="18" charset="0"/>
              </a:rPr>
              <a:t>coherent image formation</a:t>
            </a:r>
            <a:r>
              <a:rPr lang="en-GB" dirty="0">
                <a:latin typeface="Times New Roman" panose="02020603050405020304" pitchFamily="18" charset="0"/>
              </a:rPr>
              <a:t>, imaging obtained by illuminating the specimen with spatially coherent light.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FA8E84-F13E-473D-9F8F-7C1AB51DB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7" y="1537969"/>
            <a:ext cx="5800725" cy="1752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01F0AC-F816-4E6B-BDB3-1F4624C39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469" y="3473630"/>
            <a:ext cx="2716964" cy="15145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C4F787-5A33-4ACA-AB4F-1D0CC44E42F7}"/>
              </a:ext>
            </a:extLst>
          </p:cNvPr>
          <p:cNvSpPr txBox="1"/>
          <p:nvPr/>
        </p:nvSpPr>
        <p:spPr>
          <a:xfrm>
            <a:off x="633892" y="4046246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with: </a:t>
            </a:r>
            <a:endParaRPr lang="en-GB" sz="16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3FA5CF3-251C-462B-9FBE-539CC4702941}"/>
              </a:ext>
            </a:extLst>
          </p:cNvPr>
          <p:cNvGrpSpPr/>
          <p:nvPr/>
        </p:nvGrpSpPr>
        <p:grpSpPr>
          <a:xfrm>
            <a:off x="6547802" y="4651389"/>
            <a:ext cx="1747649" cy="1598307"/>
            <a:chOff x="7237441" y="4499863"/>
            <a:chExt cx="1747649" cy="159830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BC847F9-3F9A-48AE-8B32-DC54A931A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37441" y="4499863"/>
              <a:ext cx="1747649" cy="127837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9E66F56-43A3-4E42-A020-4D17FBF1ECFA}"/>
                </a:ext>
              </a:extLst>
            </p:cNvPr>
            <p:cNvSpPr txBox="1"/>
            <p:nvPr/>
          </p:nvSpPr>
          <p:spPr>
            <a:xfrm>
              <a:off x="7360040" y="5728838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Magnification</a:t>
              </a:r>
              <a:endParaRPr lang="en-GB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2CD4968-416B-4F77-BA6E-373D7D97BF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8744" y="4046246"/>
            <a:ext cx="3230909" cy="9392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491E395-6BB7-46DD-913D-DDB654EA831D}"/>
              </a:ext>
            </a:extLst>
          </p:cNvPr>
          <p:cNvSpPr txBox="1"/>
          <p:nvPr/>
        </p:nvSpPr>
        <p:spPr>
          <a:xfrm>
            <a:off x="7237440" y="3704460"/>
            <a:ext cx="4816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U</a:t>
            </a:r>
            <a:r>
              <a:rPr lang="en-US" sz="1600" baseline="-25000" dirty="0"/>
              <a:t>3</a:t>
            </a:r>
            <a:r>
              <a:rPr lang="en-US" sz="1600" dirty="0"/>
              <a:t> is the Fourier-transformed representation of U</a:t>
            </a:r>
            <a:r>
              <a:rPr lang="en-US" sz="1600" baseline="-25000" dirty="0"/>
              <a:t>2</a:t>
            </a:r>
            <a:r>
              <a:rPr lang="en-US" sz="1600" dirty="0"/>
              <a:t>, which is that of U</a:t>
            </a:r>
            <a:r>
              <a:rPr lang="en-US" sz="1600" baseline="-25000" dirty="0"/>
              <a:t>1</a:t>
            </a:r>
            <a:r>
              <a:rPr lang="en-US" sz="1600" dirty="0"/>
              <a:t>!</a:t>
            </a:r>
            <a:endParaRPr lang="en-GB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12C0EB-6F33-48D1-B8E3-6026D1AE68A8}"/>
              </a:ext>
            </a:extLst>
          </p:cNvPr>
          <p:cNvSpPr txBox="1"/>
          <p:nvPr/>
        </p:nvSpPr>
        <p:spPr>
          <a:xfrm>
            <a:off x="8976962" y="5880364"/>
            <a:ext cx="2534318" cy="7853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/>
              <a:t>This ratio can be made arbitrarily large!</a:t>
            </a:r>
            <a:endParaRPr lang="en-GB" sz="16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F32B887-1473-406B-86E6-441B21E7DC92}"/>
              </a:ext>
            </a:extLst>
          </p:cNvPr>
          <p:cNvCxnSpPr>
            <a:cxnSpLocks/>
          </p:cNvCxnSpPr>
          <p:nvPr/>
        </p:nvCxnSpPr>
        <p:spPr>
          <a:xfrm flipH="1" flipV="1">
            <a:off x="8261033" y="5586547"/>
            <a:ext cx="715929" cy="293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row: Curved Up 14">
            <a:extLst>
              <a:ext uri="{FF2B5EF4-FFF2-40B4-BE49-F238E27FC236}">
                <a16:creationId xmlns:a16="http://schemas.microsoft.com/office/drawing/2014/main" id="{C65EAFCA-B303-4A1D-94B1-C5431181631B}"/>
              </a:ext>
            </a:extLst>
          </p:cNvPr>
          <p:cNvSpPr/>
          <p:nvPr/>
        </p:nvSpPr>
        <p:spPr>
          <a:xfrm rot="21275722">
            <a:off x="2591739" y="5068571"/>
            <a:ext cx="1859972" cy="58632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434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D8FB5-70D5-EE35-38AB-E381D61FF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47168F-4FC7-3084-6CD0-E63F6373F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561" y="3936340"/>
            <a:ext cx="5665153" cy="26696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C08279A-DAB0-B5C2-28C4-25B1CFEF8EC6}"/>
                  </a:ext>
                </a:extLst>
              </p:cNvPr>
              <p:cNvSpPr txBox="1"/>
              <p:nvPr/>
            </p:nvSpPr>
            <p:spPr>
              <a:xfrm>
                <a:off x="6187443" y="23310"/>
                <a:ext cx="5847398" cy="3068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600" dirty="0"/>
                  <a:t>The </a:t>
                </a:r>
                <a:r>
                  <a:rPr lang="en-US" sz="1600" b="1" dirty="0"/>
                  <a:t>resolution </a:t>
                </a:r>
                <a:r>
                  <a:rPr lang="en-US" sz="1600" dirty="0">
                    <a:sym typeface="Symbol" pitchFamily="2" charset="2"/>
                  </a:rPr>
                  <a:t></a:t>
                </a:r>
                <a:r>
                  <a:rPr lang="en-US" sz="1600" dirty="0"/>
                  <a:t>r of small structures is limited due to light </a:t>
                </a:r>
                <a:r>
                  <a:rPr lang="en-US" sz="1600" b="1" dirty="0"/>
                  <a:t>diffraction</a:t>
                </a:r>
                <a:r>
                  <a:rPr lang="en-US" sz="1600" dirty="0"/>
                  <a:t> in relation to the wavelength </a:t>
                </a:r>
                <a:r>
                  <a:rPr lang="en-US" sz="1600" dirty="0">
                    <a:sym typeface="Symbol" pitchFamily="2" charset="2"/>
                  </a:rPr>
                  <a:t>.</a:t>
                </a:r>
                <a:r>
                  <a:rPr lang="en-US" sz="1600" dirty="0"/>
                  <a:t> </a:t>
                </a:r>
              </a:p>
              <a:p>
                <a:pPr algn="just">
                  <a:lnSpc>
                    <a:spcPct val="150000"/>
                  </a:lnSpc>
                </a:pPr>
                <a:endParaRPr lang="en-US" sz="1600" dirty="0"/>
              </a:p>
              <a:p>
                <a:pPr algn="ctr">
                  <a:lnSpc>
                    <a:spcPct val="150000"/>
                  </a:lnSpc>
                </a:pPr>
                <a:r>
                  <a:rPr lang="en-US" sz="1600" b="1" dirty="0"/>
                  <a:t>Abbe equations</a:t>
                </a:r>
                <a:endParaRPr lang="de-DE" sz="1600" b="1" dirty="0"/>
              </a:p>
              <a:p>
                <a:pPr algn="ctr">
                  <a:lnSpc>
                    <a:spcPct val="150000"/>
                  </a:lnSpc>
                </a:pPr>
                <a:r>
                  <a:rPr lang="de-DE" sz="1600" b="0" dirty="0"/>
                  <a:t>                             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𝑑𝑖𝑚𝑒𝑛𝑠𝑖𝑜𝑛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: ∆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1600" dirty="0"/>
                  <a:t> 		</a:t>
                </a: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1600" dirty="0"/>
                  <a:t>           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𝑑𝑖𝑚𝑒𝑛𝑠𝑖𝑜𝑛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: ∆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sSup>
                          <m:sSupPr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func>
                                  <m:funcPr>
                                    <m:ctrlPr>
                                      <a:rPr lang="de-DE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de-DE" sz="16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1600" dirty="0"/>
                  <a:t> </a:t>
                </a:r>
                <a:endParaRPr lang="de-DE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4C7B8E-EC4C-4D63-B220-971034E5A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443" y="23310"/>
                <a:ext cx="5847398" cy="3068661"/>
              </a:xfrm>
              <a:prstGeom prst="rect">
                <a:avLst/>
              </a:prstGeom>
              <a:blipFill>
                <a:blip r:embed="rId3"/>
                <a:stretch>
                  <a:fillRect l="-521" r="-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6A1008C-6FB7-1FD7-4F89-BEA2930898E4}"/>
                  </a:ext>
                </a:extLst>
              </p:cNvPr>
              <p:cNvSpPr txBox="1"/>
              <p:nvPr/>
            </p:nvSpPr>
            <p:spPr>
              <a:xfrm>
                <a:off x="157161" y="23310"/>
                <a:ext cx="5847398" cy="3000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600" dirty="0"/>
                  <a:t>The </a:t>
                </a:r>
                <a:r>
                  <a:rPr lang="en-US" sz="1600" b="1" dirty="0"/>
                  <a:t>magnification</a:t>
                </a:r>
                <a:r>
                  <a:rPr lang="en-US" sz="1600" dirty="0"/>
                  <a:t> of an object is achieved by the arrangement of several lenses with different refractive indices and geometries.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600" b="1" dirty="0"/>
                  <a:t>Numerical Aperture (NA)</a:t>
                </a:r>
                <a:r>
                  <a:rPr lang="en-US" sz="1600" dirty="0"/>
                  <a:t>:</a:t>
                </a:r>
                <a:endParaRPr lang="de-DE" sz="1600" dirty="0"/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𝑁𝐴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de-DE" sz="1600" dirty="0"/>
              </a:p>
              <a:p>
                <a:pPr algn="just">
                  <a:lnSpc>
                    <a:spcPct val="150000"/>
                  </a:lnSpc>
                </a:pPr>
                <a:endParaRPr lang="en-US" sz="16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1600" dirty="0"/>
                  <a:t>with half of the objective’s opening angle (</a:t>
                </a:r>
                <a:r>
                  <a:rPr lang="en-US" sz="1600" dirty="0">
                    <a:sym typeface="Symbol" pitchFamily="2" charset="2"/>
                  </a:rPr>
                  <a:t></a:t>
                </a:r>
                <a:r>
                  <a:rPr lang="en-US" sz="1600" dirty="0"/>
                  <a:t>) and the refractive index  (</a:t>
                </a:r>
                <a:r>
                  <a:rPr lang="en-US" sz="1600" dirty="0">
                    <a:sym typeface="Symbol" pitchFamily="2" charset="2"/>
                  </a:rPr>
                  <a:t></a:t>
                </a:r>
                <a:r>
                  <a:rPr lang="en-US" sz="1600" dirty="0"/>
                  <a:t>).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FBF1C0-2434-4A30-8DBD-67329623D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61" y="23310"/>
                <a:ext cx="5847398" cy="3000886"/>
              </a:xfrm>
              <a:prstGeom prst="rect">
                <a:avLst/>
              </a:prstGeom>
              <a:blipFill>
                <a:blip r:embed="rId4"/>
                <a:stretch>
                  <a:fillRect l="-626" r="-521" b="-18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26EC9C4-69FB-53E9-78CB-1554821018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681" y="3682373"/>
            <a:ext cx="5352357" cy="300088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FD8A47-8D3A-1E90-53FC-7BB0792A60C9}"/>
              </a:ext>
            </a:extLst>
          </p:cNvPr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77976DF-3829-14BE-C4C5-87496C323653}"/>
              </a:ext>
            </a:extLst>
          </p:cNvPr>
          <p:cNvSpPr txBox="1"/>
          <p:nvPr/>
        </p:nvSpPr>
        <p:spPr>
          <a:xfrm>
            <a:off x="3567592" y="2907047"/>
            <a:ext cx="4655442" cy="52322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magnification ≠ resolution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AE2ADE-AF14-4F55-50A5-41865C7528AE}"/>
              </a:ext>
            </a:extLst>
          </p:cNvPr>
          <p:cNvSpPr txBox="1"/>
          <p:nvPr/>
        </p:nvSpPr>
        <p:spPr>
          <a:xfrm>
            <a:off x="7224040" y="3486883"/>
            <a:ext cx="164891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b="1" dirty="0"/>
              <a:t>2D	→	Airy disc</a:t>
            </a:r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726A46-A234-95D3-6FC8-5EE7AED619E1}"/>
              </a:ext>
            </a:extLst>
          </p:cNvPr>
          <p:cNvSpPr txBox="1"/>
          <p:nvPr/>
        </p:nvSpPr>
        <p:spPr>
          <a:xfrm>
            <a:off x="7224040" y="6544760"/>
            <a:ext cx="459808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3D	→	point-spread function</a:t>
            </a:r>
            <a:endParaRPr lang="en-US" sz="12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D2AE0D-1551-EECD-4EEC-077F82900D01}"/>
              </a:ext>
            </a:extLst>
          </p:cNvPr>
          <p:cNvGrpSpPr/>
          <p:nvPr/>
        </p:nvGrpSpPr>
        <p:grpSpPr>
          <a:xfrm>
            <a:off x="9825812" y="2921660"/>
            <a:ext cx="2209025" cy="1248420"/>
            <a:chOff x="9825812" y="2921660"/>
            <a:chExt cx="2209025" cy="124842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7386AE2-945A-A1F4-0239-E7FFC877A63C}"/>
                </a:ext>
              </a:extLst>
            </p:cNvPr>
            <p:cNvSpPr/>
            <p:nvPr/>
          </p:nvSpPr>
          <p:spPr>
            <a:xfrm>
              <a:off x="9825812" y="3763882"/>
              <a:ext cx="1192708" cy="40619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8E149A1-7F31-CA5D-C4DD-37308A13A2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80192" y="3328416"/>
              <a:ext cx="146304" cy="43546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A12217D-7E6E-CCC8-9FC4-C51AFB6683D9}"/>
                    </a:ext>
                  </a:extLst>
                </p:cNvPr>
                <p:cNvSpPr/>
                <p:nvPr/>
              </p:nvSpPr>
              <p:spPr>
                <a:xfrm>
                  <a:off x="10007166" y="2921660"/>
                  <a:ext cx="2027671" cy="369332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𝑟𝑒𝑠𝑜𝑙𝑣𝑒𝑑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1.22 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DC7D756-D6FB-4114-96F9-62426D5969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07166" y="2921660"/>
                  <a:ext cx="2027671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5157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6B8EACD-E483-469D-BAC4-C6E13B8A9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0"/>
          <a:stretch/>
        </p:blipFill>
        <p:spPr>
          <a:xfrm>
            <a:off x="-18947" y="855406"/>
            <a:ext cx="12235477" cy="60025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EAA0492-2D85-43E5-B541-406BB96A690B}"/>
              </a:ext>
            </a:extLst>
          </p:cNvPr>
          <p:cNvSpPr txBox="1"/>
          <p:nvPr/>
        </p:nvSpPr>
        <p:spPr>
          <a:xfrm>
            <a:off x="398718" y="1102287"/>
            <a:ext cx="341272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Contact:</a:t>
            </a:r>
          </a:p>
          <a:p>
            <a:r>
              <a:rPr lang="en-GB" dirty="0"/>
              <a:t>Martin Jönsson-Niedziółka</a:t>
            </a:r>
          </a:p>
          <a:p>
            <a:r>
              <a:rPr lang="en-GB" dirty="0"/>
              <a:t>email: martinj@ichf.edu.pl</a:t>
            </a:r>
          </a:p>
          <a:p>
            <a:r>
              <a:rPr lang="en-GB" dirty="0"/>
              <a:t>Bluesky</a:t>
            </a:r>
            <a:r>
              <a:rPr lang="en-GB"/>
              <a:t>: @jonsson-niedziolka.pl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68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8"/>
    </mc:Choice>
    <mc:Fallback xmlns="">
      <p:transition spd="slow" advTm="499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ytuł 1"/>
          <p:cNvSpPr txBox="1">
            <a:spLocks/>
          </p:cNvSpPr>
          <p:nvPr/>
        </p:nvSpPr>
        <p:spPr>
          <a:xfrm>
            <a:off x="-295960" y="733069"/>
            <a:ext cx="8229600" cy="5934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>
              <a:cs typeface="Times New Roman" pitchFamily="18" charset="0"/>
            </a:endParaRPr>
          </a:p>
        </p:txBody>
      </p:sp>
      <p:pic>
        <p:nvPicPr>
          <p:cNvPr id="7" name="Picture Placeholder 6" descr="Background pattern&#10;&#10;Description automatically generated">
            <a:extLst>
              <a:ext uri="{FF2B5EF4-FFF2-40B4-BE49-F238E27FC236}">
                <a16:creationId xmlns:a16="http://schemas.microsoft.com/office/drawing/2014/main" id="{AE95A6D9-C8BA-46D9-BDCE-B43BCAA1ACB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8" r="15468"/>
          <a:stretch>
            <a:fillRect/>
          </a:stretch>
        </p:blipFill>
        <p:spPr>
          <a:xfrm>
            <a:off x="5422900" y="0"/>
            <a:ext cx="6769100" cy="68466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C51DE-8812-46BA-962D-3D094065D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2392" y="206087"/>
            <a:ext cx="5687684" cy="1647411"/>
          </a:xfrm>
        </p:spPr>
        <p:txBody>
          <a:bodyPr/>
          <a:lstStyle/>
          <a:p>
            <a:r>
              <a:rPr lang="en-GB" sz="36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Practical Information</a:t>
            </a:r>
            <a:endParaRPr lang="en-GB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C5C9D0-F8F4-41AE-BEEF-641594DEE40B}"/>
              </a:ext>
            </a:extLst>
          </p:cNvPr>
          <p:cNvSpPr txBox="1"/>
          <p:nvPr/>
        </p:nvSpPr>
        <p:spPr>
          <a:xfrm>
            <a:off x="6349042" y="2239930"/>
            <a:ext cx="5308600" cy="369331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 cap="none" dirty="0">
              <a:ln>
                <a:noFill/>
              </a:ln>
              <a:solidFill>
                <a:srgbClr val="000000"/>
              </a:solidFill>
              <a:ea typeface="Microsoft YaHei" pitchFamily="2"/>
              <a:cs typeface="Arial" pitchFamily="2"/>
            </a:endParaRPr>
          </a:p>
          <a:p>
            <a:pPr marL="0" marR="0" lvl="0" indent="0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2"/>
              </a:rPr>
              <a:t>7 lectures</a:t>
            </a:r>
          </a:p>
          <a:p>
            <a:pPr marL="0" marR="0" lvl="0" indent="0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2"/>
              </a:rPr>
              <a:t>4-hour practical (groups of 3)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 cap="none" dirty="0">
              <a:ln>
                <a:noFill/>
              </a:ln>
              <a:solidFill>
                <a:srgbClr val="000000"/>
              </a:solidFill>
              <a:ea typeface="Microsoft YaHei" pitchFamily="2"/>
              <a:cs typeface="Arial" pitchFamily="2"/>
            </a:endParaRPr>
          </a:p>
          <a:p>
            <a:pPr marL="0" marR="0" lvl="0" indent="0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1" i="0" u="none" strike="noStrike" kern="1200" cap="none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2"/>
              </a:rPr>
              <a:t>Exam</a:t>
            </a:r>
            <a:r>
              <a:rPr lang="en-GB" sz="1800" b="0" i="0" u="none" strike="noStrike" kern="1200" cap="none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2"/>
              </a:rPr>
              <a:t>: 	Measure “mystery sample”</a:t>
            </a:r>
          </a:p>
          <a:p>
            <a:pPr marL="0" marR="0" lvl="0" indent="0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2"/>
              </a:rPr>
              <a:t>	Analyse images (size, composition)</a:t>
            </a:r>
          </a:p>
          <a:p>
            <a:pPr marL="0" marR="0" lvl="0" indent="0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2"/>
              </a:rPr>
              <a:t>	Hand in report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 cap="none" dirty="0">
              <a:ln>
                <a:noFill/>
              </a:ln>
              <a:solidFill>
                <a:srgbClr val="000000"/>
              </a:solidFill>
              <a:ea typeface="Microsoft YaHei" pitchFamily="2"/>
              <a:cs typeface="Ari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dirty="0">
                <a:solidFill>
                  <a:srgbClr val="000000"/>
                </a:solidFill>
                <a:ea typeface="Microsoft YaHei" pitchFamily="2"/>
                <a:cs typeface="Arial" pitchFamily="2"/>
              </a:rPr>
              <a:t>           </a:t>
            </a:r>
            <a:r>
              <a:rPr lang="en-GB" sz="1800" b="0" i="0" u="none" strike="noStrike" kern="1200" cap="none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2"/>
              </a:rPr>
              <a:t>Info on </a:t>
            </a:r>
            <a:r>
              <a:rPr lang="en-GB" sz="1800" b="0" i="0" u="none" strike="noStrike" kern="1200" cap="none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2"/>
                <a:hlinkClick r:id="rId3"/>
              </a:rPr>
              <a:t>www.charge-transfer.pl/sem-course</a:t>
            </a:r>
            <a:endParaRPr lang="en-GB" sz="1800" b="0" i="0" u="none" strike="noStrike" kern="1200" cap="none" dirty="0">
              <a:ln>
                <a:noFill/>
              </a:ln>
              <a:solidFill>
                <a:srgbClr val="000000"/>
              </a:solidFill>
              <a:ea typeface="Microsoft YaHei" pitchFamily="2"/>
              <a:cs typeface="Ari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 cap="none" dirty="0">
              <a:ln>
                <a:noFill/>
              </a:ln>
              <a:solidFill>
                <a:srgbClr val="000000"/>
              </a:solidFill>
              <a:ea typeface="Microsoft YaHei" pitchFamily="2"/>
              <a:cs typeface="Arial" pitchFamily="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EA0878-24E2-46EF-85D0-A869F4A9BC95}"/>
              </a:ext>
            </a:extLst>
          </p:cNvPr>
          <p:cNvSpPr txBox="1"/>
          <p:nvPr/>
        </p:nvSpPr>
        <p:spPr>
          <a:xfrm>
            <a:off x="0" y="1125538"/>
            <a:ext cx="5422900" cy="558101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1" i="0" u="none" strike="noStrike" kern="1200" cap="none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2"/>
              </a:rPr>
              <a:t>	Content</a:t>
            </a:r>
            <a:endParaRPr lang="en-GB" sz="1800" b="0" i="0" u="none" strike="noStrike" kern="1200" cap="none" dirty="0">
              <a:ln>
                <a:noFill/>
              </a:ln>
              <a:solidFill>
                <a:srgbClr val="000000"/>
              </a:solidFill>
              <a:ea typeface="Microsoft YaHei" pitchFamily="2"/>
              <a:cs typeface="Arial" pitchFamily="2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How everything started…basics and background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Optical microscopy towards </a:t>
            </a:r>
            <a:r>
              <a:rPr lang="en-US" dirty="0" err="1"/>
              <a:t>nanoscopy</a:t>
            </a:r>
            <a:endParaRPr lang="en-GB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Scanning probe microscopy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Electron microscopy – principles,</a:t>
            </a:r>
            <a:r>
              <a:rPr lang="en-GB" dirty="0"/>
              <a:t> </a:t>
            </a:r>
            <a:r>
              <a:rPr lang="en-US" dirty="0"/>
              <a:t>electron-material interaction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What affects SEM and how to obtain good a good image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SEM vs. TEM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EDX</a:t>
            </a:r>
            <a:endParaRPr lang="en-GB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Our system &amp; practical notes</a:t>
            </a:r>
          </a:p>
          <a:p>
            <a:pPr lvl="0">
              <a:lnSpc>
                <a:spcPct val="150000"/>
              </a:lnSpc>
            </a:pPr>
            <a:endParaRPr lang="en-US" dirty="0"/>
          </a:p>
          <a:p>
            <a:pPr lvl="0">
              <a:lnSpc>
                <a:spcPct val="150000"/>
              </a:lnSpc>
            </a:pPr>
            <a:r>
              <a:rPr lang="en-US" dirty="0"/>
              <a:t>	Practical SEM session (4h)</a:t>
            </a:r>
            <a:endParaRPr lang="en-GB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7F9E74B7-A3C4-4E07-BF31-71A8EF39FA1F}"/>
              </a:ext>
            </a:extLst>
          </p:cNvPr>
          <p:cNvSpPr/>
          <p:nvPr/>
        </p:nvSpPr>
        <p:spPr>
          <a:xfrm>
            <a:off x="6536747" y="5323824"/>
            <a:ext cx="465138" cy="241300"/>
          </a:xfrm>
          <a:prstGeom prst="rightArrow">
            <a:avLst/>
          </a:prstGeom>
          <a:solidFill>
            <a:srgbClr val="8B1832"/>
          </a:solidFill>
          <a:ln w="12602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58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51"/>
    </mc:Choice>
    <mc:Fallback xmlns="">
      <p:transition spd="slow" advTm="2905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77">
            <a:extLst>
              <a:ext uri="{FF2B5EF4-FFF2-40B4-BE49-F238E27FC236}">
                <a16:creationId xmlns:a16="http://schemas.microsoft.com/office/drawing/2014/main" id="{BF3EACC3-7C17-40E9-863E-8933C46F99E8}"/>
              </a:ext>
            </a:extLst>
          </p:cNvPr>
          <p:cNvGrpSpPr>
            <a:grpSpLocks noChangeAspect="1"/>
          </p:cNvGrpSpPr>
          <p:nvPr/>
        </p:nvGrpSpPr>
        <p:grpSpPr>
          <a:xfrm>
            <a:off x="188660" y="947042"/>
            <a:ext cx="8776629" cy="5497040"/>
            <a:chOff x="800640" y="1502639"/>
            <a:chExt cx="8246158" cy="5164792"/>
          </a:xfrm>
        </p:grpSpPr>
        <p:pic>
          <p:nvPicPr>
            <p:cNvPr id="6" name="Rechteck 256">
              <a:extLst>
                <a:ext uri="{FF2B5EF4-FFF2-40B4-BE49-F238E27FC236}">
                  <a16:creationId xmlns:a16="http://schemas.microsoft.com/office/drawing/2014/main" id="{06127B51-FDCB-4572-B342-D8EE5D7DF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1700639" y="2444040"/>
              <a:ext cx="1554119" cy="676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Rechteck 265">
              <a:extLst>
                <a:ext uri="{FF2B5EF4-FFF2-40B4-BE49-F238E27FC236}">
                  <a16:creationId xmlns:a16="http://schemas.microsoft.com/office/drawing/2014/main" id="{254D4002-0FAC-4D4A-938F-2489A58C1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2493000" y="2791800"/>
              <a:ext cx="1554119" cy="669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Rechteck 267">
              <a:extLst>
                <a:ext uri="{FF2B5EF4-FFF2-40B4-BE49-F238E27FC236}">
                  <a16:creationId xmlns:a16="http://schemas.microsoft.com/office/drawing/2014/main" id="{BF0F48F6-BDCD-41BD-9B3A-56E0DD649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3291479" y="3126600"/>
              <a:ext cx="1554119" cy="669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Rechteck 268">
              <a:extLst>
                <a:ext uri="{FF2B5EF4-FFF2-40B4-BE49-F238E27FC236}">
                  <a16:creationId xmlns:a16="http://schemas.microsoft.com/office/drawing/2014/main" id="{BE9EB639-D01C-4E8E-8DF9-5B869C001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4083480" y="3467879"/>
              <a:ext cx="1548000" cy="669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Rechteck 269">
              <a:extLst>
                <a:ext uri="{FF2B5EF4-FFF2-40B4-BE49-F238E27FC236}">
                  <a16:creationId xmlns:a16="http://schemas.microsoft.com/office/drawing/2014/main" id="{4EC75A51-94A8-45A7-A002-4E1E7EC0B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>
              <a:off x="4875840" y="3809160"/>
              <a:ext cx="1554119" cy="669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Rechteck 270">
              <a:extLst>
                <a:ext uri="{FF2B5EF4-FFF2-40B4-BE49-F238E27FC236}">
                  <a16:creationId xmlns:a16="http://schemas.microsoft.com/office/drawing/2014/main" id="{43D3EE14-0236-45F2-A2D6-E444B6BAB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/>
              <a:alphaModFix/>
            </a:blip>
            <a:srcRect/>
            <a:stretch>
              <a:fillRect/>
            </a:stretch>
          </p:blipFill>
          <p:spPr>
            <a:xfrm>
              <a:off x="5667839" y="4156919"/>
              <a:ext cx="1554119" cy="669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Rechteck 271">
              <a:extLst>
                <a:ext uri="{FF2B5EF4-FFF2-40B4-BE49-F238E27FC236}">
                  <a16:creationId xmlns:a16="http://schemas.microsoft.com/office/drawing/2014/main" id="{8017E277-1317-4927-8E16-CBC7A3FDC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lum/>
              <a:alphaModFix/>
            </a:blip>
            <a:srcRect/>
            <a:stretch>
              <a:fillRect/>
            </a:stretch>
          </p:blipFill>
          <p:spPr>
            <a:xfrm>
              <a:off x="6461639" y="4498200"/>
              <a:ext cx="1554119" cy="676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Rechteck 272">
              <a:extLst>
                <a:ext uri="{FF2B5EF4-FFF2-40B4-BE49-F238E27FC236}">
                  <a16:creationId xmlns:a16="http://schemas.microsoft.com/office/drawing/2014/main" id="{34196D55-A090-427C-A276-65D7DB179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/>
              <a:alphaModFix/>
            </a:blip>
            <a:srcRect/>
            <a:stretch>
              <a:fillRect/>
            </a:stretch>
          </p:blipFill>
          <p:spPr>
            <a:xfrm>
              <a:off x="7253640" y="4839480"/>
              <a:ext cx="1554119" cy="6764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" name="Gruppieren 298">
              <a:extLst>
                <a:ext uri="{FF2B5EF4-FFF2-40B4-BE49-F238E27FC236}">
                  <a16:creationId xmlns:a16="http://schemas.microsoft.com/office/drawing/2014/main" id="{2BC48E77-E6A7-4702-B398-BA773E3B8597}"/>
                </a:ext>
              </a:extLst>
            </p:cNvPr>
            <p:cNvGrpSpPr/>
            <p:nvPr/>
          </p:nvGrpSpPr>
          <p:grpSpPr>
            <a:xfrm>
              <a:off x="1538640" y="2009160"/>
              <a:ext cx="3830760" cy="2593800"/>
              <a:chOff x="1538640" y="2009160"/>
              <a:chExt cx="3830760" cy="2593800"/>
            </a:xfrm>
          </p:grpSpPr>
          <p:pic>
            <p:nvPicPr>
              <p:cNvPr id="104" name="Rechteck 242">
                <a:extLst>
                  <a:ext uri="{FF2B5EF4-FFF2-40B4-BE49-F238E27FC236}">
                    <a16:creationId xmlns:a16="http://schemas.microsoft.com/office/drawing/2014/main" id="{522E61C2-D37D-493F-9570-ED495E3F1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1538640" y="2988360"/>
                <a:ext cx="2327040" cy="16146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5" name="Rechteck 241">
                <a:extLst>
                  <a:ext uri="{FF2B5EF4-FFF2-40B4-BE49-F238E27FC236}">
                    <a16:creationId xmlns:a16="http://schemas.microsoft.com/office/drawing/2014/main" id="{50FC167C-A8F8-4609-A0D8-DA8BC6D0F6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3038040" y="2009160"/>
                <a:ext cx="2331360" cy="1614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ruppieren 134">
              <a:extLst>
                <a:ext uri="{FF2B5EF4-FFF2-40B4-BE49-F238E27FC236}">
                  <a16:creationId xmlns:a16="http://schemas.microsoft.com/office/drawing/2014/main" id="{B7765CCE-572B-4603-AA0B-FA8AE2A645A5}"/>
                </a:ext>
              </a:extLst>
            </p:cNvPr>
            <p:cNvGrpSpPr/>
            <p:nvPr/>
          </p:nvGrpSpPr>
          <p:grpSpPr>
            <a:xfrm>
              <a:off x="2058438" y="2163648"/>
              <a:ext cx="6938322" cy="2993352"/>
              <a:chOff x="2058438" y="2163648"/>
              <a:chExt cx="6938322" cy="2993352"/>
            </a:xfrm>
          </p:grpSpPr>
          <p:sp>
            <p:nvSpPr>
              <p:cNvPr id="83" name="Line 13">
                <a:extLst>
                  <a:ext uri="{FF2B5EF4-FFF2-40B4-BE49-F238E27FC236}">
                    <a16:creationId xmlns:a16="http://schemas.microsoft.com/office/drawing/2014/main" id="{80495C8E-2CCB-4BD1-ADB1-E43C16A3888C}"/>
                  </a:ext>
                </a:extLst>
              </p:cNvPr>
              <p:cNvSpPr/>
              <p:nvPr/>
            </p:nvSpPr>
            <p:spPr>
              <a:xfrm>
                <a:off x="5154840" y="3511800"/>
                <a:ext cx="184320" cy="79200"/>
              </a:xfrm>
              <a:prstGeom prst="line">
                <a:avLst/>
              </a:prstGeom>
              <a:noFill/>
              <a:ln w="12600" cap="sq">
                <a:solidFill>
                  <a:srgbClr val="99CC00"/>
                </a:solidFill>
                <a:custDash>
                  <a:ds d="402857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 cap="none">
                  <a:ln>
                    <a:noFill/>
                  </a:ln>
                  <a:solidFill>
                    <a:schemeClr val="bg2"/>
                  </a:solidFill>
                  <a:latin typeface="Liberation Sans" pitchFamily="18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84" name="Line 13">
                <a:extLst>
                  <a:ext uri="{FF2B5EF4-FFF2-40B4-BE49-F238E27FC236}">
                    <a16:creationId xmlns:a16="http://schemas.microsoft.com/office/drawing/2014/main" id="{BB7B6ECE-CE0F-4919-9457-DDA07B5ACD9E}"/>
                  </a:ext>
                </a:extLst>
              </p:cNvPr>
              <p:cNvSpPr/>
              <p:nvPr/>
            </p:nvSpPr>
            <p:spPr>
              <a:xfrm>
                <a:off x="5339160" y="3587040"/>
                <a:ext cx="3657600" cy="1569960"/>
              </a:xfrm>
              <a:prstGeom prst="line">
                <a:avLst/>
              </a:prstGeom>
              <a:noFill/>
              <a:ln w="12600" cap="sq">
                <a:solidFill>
                  <a:srgbClr val="99CC00"/>
                </a:solidFill>
                <a:prstDash val="solid"/>
                <a:miter/>
                <a:tailEnd type="arrow"/>
              </a:ln>
            </p:spPr>
            <p:txBody>
              <a:bodyPr vert="horz" wrap="none" lIns="90000" tIns="46800" rIns="90000" bIns="468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 cap="none">
                  <a:ln>
                    <a:noFill/>
                  </a:ln>
                  <a:solidFill>
                    <a:schemeClr val="bg2"/>
                  </a:solidFill>
                  <a:latin typeface="Liberation Sans" pitchFamily="18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85" name="Rectangle 14">
                <a:extLst>
                  <a:ext uri="{FF2B5EF4-FFF2-40B4-BE49-F238E27FC236}">
                    <a16:creationId xmlns:a16="http://schemas.microsoft.com/office/drawing/2014/main" id="{C7592326-717A-477B-8525-759081BF1AB1}"/>
                  </a:ext>
                </a:extLst>
              </p:cNvPr>
              <p:cNvSpPr/>
              <p:nvPr/>
            </p:nvSpPr>
            <p:spPr>
              <a:xfrm rot="1434600">
                <a:off x="2946918" y="2540927"/>
                <a:ext cx="763920" cy="309135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2160" tIns="46080" rIns="92160" bIns="46080" anchor="t" anchorCtr="0" compatLnSpc="0">
                <a:sp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GB" sz="1600" b="0" i="0" u="none" strike="noStrike" kern="1200" cap="none">
                    <a:ln>
                      <a:noFill/>
                    </a:ln>
                    <a:solidFill>
                      <a:srgbClr val="FF0000"/>
                    </a:solidFill>
                    <a:latin typeface="Liberation Sans" pitchFamily="18"/>
                    <a:ea typeface="Arial" pitchFamily="2"/>
                    <a:cs typeface="Arial" pitchFamily="2"/>
                  </a:rPr>
                  <a:t>1 µm</a:t>
                </a:r>
              </a:p>
            </p:txBody>
          </p:sp>
          <p:sp>
            <p:nvSpPr>
              <p:cNvPr id="86" name="Rectangle 14">
                <a:extLst>
                  <a:ext uri="{FF2B5EF4-FFF2-40B4-BE49-F238E27FC236}">
                    <a16:creationId xmlns:a16="http://schemas.microsoft.com/office/drawing/2014/main" id="{C76B92E5-E062-4513-A05A-A9D2DDCE5BF4}"/>
                  </a:ext>
                </a:extLst>
              </p:cNvPr>
              <p:cNvSpPr/>
              <p:nvPr/>
            </p:nvSpPr>
            <p:spPr>
              <a:xfrm rot="1434600">
                <a:off x="3732776" y="2926894"/>
                <a:ext cx="890280" cy="309135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2160" tIns="46080" rIns="92160" bIns="46080" anchor="t" anchorCtr="0" compatLnSpc="0">
                <a:sp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GB" sz="1600" b="0" i="0" u="none" strike="noStrike" kern="1200" cap="none" dirty="0">
                    <a:ln>
                      <a:noFill/>
                    </a:ln>
                    <a:solidFill>
                      <a:srgbClr val="FF0000"/>
                    </a:solidFill>
                    <a:latin typeface="Liberation Sans" pitchFamily="18"/>
                    <a:ea typeface="Arial" pitchFamily="2"/>
                    <a:cs typeface="Arial" pitchFamily="2"/>
                  </a:rPr>
                  <a:t>500 nm</a:t>
                </a:r>
              </a:p>
            </p:txBody>
          </p:sp>
          <p:sp>
            <p:nvSpPr>
              <p:cNvPr id="87" name="Rectangle 14">
                <a:extLst>
                  <a:ext uri="{FF2B5EF4-FFF2-40B4-BE49-F238E27FC236}">
                    <a16:creationId xmlns:a16="http://schemas.microsoft.com/office/drawing/2014/main" id="{31E755BC-6EBA-4175-B0E4-8423F02E10FF}"/>
                  </a:ext>
                </a:extLst>
              </p:cNvPr>
              <p:cNvSpPr/>
              <p:nvPr/>
            </p:nvSpPr>
            <p:spPr>
              <a:xfrm rot="1434600">
                <a:off x="4594616" y="3303455"/>
                <a:ext cx="890280" cy="309135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2160" tIns="46080" rIns="92160" bIns="46080" anchor="t" anchorCtr="0" compatLnSpc="0">
                <a:sp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GB" sz="1600" b="0" i="0" u="none" strike="noStrike" kern="1200" cap="none" dirty="0">
                    <a:ln>
                      <a:noFill/>
                    </a:ln>
                    <a:solidFill>
                      <a:srgbClr val="FF0000"/>
                    </a:solidFill>
                    <a:latin typeface="Liberation Sans" pitchFamily="18"/>
                    <a:ea typeface="Arial" pitchFamily="2"/>
                    <a:cs typeface="Arial" pitchFamily="2"/>
                  </a:rPr>
                  <a:t>50 nm</a:t>
                </a:r>
              </a:p>
            </p:txBody>
          </p:sp>
          <p:sp>
            <p:nvSpPr>
              <p:cNvPr id="88" name="Rectangle 14">
                <a:extLst>
                  <a:ext uri="{FF2B5EF4-FFF2-40B4-BE49-F238E27FC236}">
                    <a16:creationId xmlns:a16="http://schemas.microsoft.com/office/drawing/2014/main" id="{901455B2-C7E4-4515-ADAD-883E62568CC8}"/>
                  </a:ext>
                </a:extLst>
              </p:cNvPr>
              <p:cNvSpPr/>
              <p:nvPr/>
            </p:nvSpPr>
            <p:spPr>
              <a:xfrm rot="1434600">
                <a:off x="5305575" y="3601048"/>
                <a:ext cx="890280" cy="309135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2160" tIns="46080" rIns="92160" bIns="46080" anchor="t" anchorCtr="0" compatLnSpc="0">
                <a:sp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GB" sz="1600" b="0" i="0" u="none" strike="noStrike" kern="1200" cap="none" dirty="0">
                    <a:ln>
                      <a:noFill/>
                    </a:ln>
                    <a:solidFill>
                      <a:srgbClr val="FF0000"/>
                    </a:solidFill>
                    <a:latin typeface="Liberation Sans" pitchFamily="18"/>
                    <a:ea typeface="Arial" pitchFamily="2"/>
                    <a:cs typeface="Arial" pitchFamily="2"/>
                  </a:rPr>
                  <a:t>5 nm</a:t>
                </a:r>
              </a:p>
            </p:txBody>
          </p:sp>
          <p:sp>
            <p:nvSpPr>
              <p:cNvPr id="89" name="Rectangle 14">
                <a:extLst>
                  <a:ext uri="{FF2B5EF4-FFF2-40B4-BE49-F238E27FC236}">
                    <a16:creationId xmlns:a16="http://schemas.microsoft.com/office/drawing/2014/main" id="{A426059B-E4AA-4FD1-9360-BA4991F0C127}"/>
                  </a:ext>
                </a:extLst>
              </p:cNvPr>
              <p:cNvSpPr/>
              <p:nvPr/>
            </p:nvSpPr>
            <p:spPr>
              <a:xfrm rot="1434600">
                <a:off x="6095698" y="3946893"/>
                <a:ext cx="890280" cy="309135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2160" tIns="46080" rIns="92160" bIns="46080" anchor="t" anchorCtr="0" compatLnSpc="0">
                <a:sp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GB" sz="1600" b="0" i="0" u="none" strike="noStrike" kern="1200" cap="none" dirty="0">
                    <a:ln>
                      <a:noFill/>
                    </a:ln>
                    <a:solidFill>
                      <a:srgbClr val="FF0000"/>
                    </a:solidFill>
                    <a:latin typeface="Liberation Sans" pitchFamily="18"/>
                    <a:ea typeface="Arial" pitchFamily="2"/>
                    <a:cs typeface="Arial" pitchFamily="2"/>
                  </a:rPr>
                  <a:t>1 nm</a:t>
                </a:r>
              </a:p>
            </p:txBody>
          </p:sp>
          <p:sp>
            <p:nvSpPr>
              <p:cNvPr id="90" name="Rectangle 14">
                <a:extLst>
                  <a:ext uri="{FF2B5EF4-FFF2-40B4-BE49-F238E27FC236}">
                    <a16:creationId xmlns:a16="http://schemas.microsoft.com/office/drawing/2014/main" id="{68A69826-EF25-4B6F-90E0-8052B8E30D4D}"/>
                  </a:ext>
                </a:extLst>
              </p:cNvPr>
              <p:cNvSpPr/>
              <p:nvPr/>
            </p:nvSpPr>
            <p:spPr>
              <a:xfrm rot="1434600">
                <a:off x="6857215" y="4281215"/>
                <a:ext cx="890280" cy="309135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2160" tIns="46080" rIns="92160" bIns="46080" anchor="t" anchorCtr="0" compatLnSpc="0">
                <a:sp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GB" sz="1600" b="0" i="0" u="none" strike="noStrike" kern="1200" cap="none" dirty="0">
                    <a:ln>
                      <a:noFill/>
                    </a:ln>
                    <a:solidFill>
                      <a:srgbClr val="FF0000"/>
                    </a:solidFill>
                    <a:latin typeface="Liberation Sans" pitchFamily="18"/>
                    <a:ea typeface="Arial" pitchFamily="2"/>
                    <a:cs typeface="Arial" pitchFamily="2"/>
                  </a:rPr>
                  <a:t>0.5 nm</a:t>
                </a:r>
              </a:p>
            </p:txBody>
          </p:sp>
          <p:sp>
            <p:nvSpPr>
              <p:cNvPr id="91" name="Rectangle 14">
                <a:extLst>
                  <a:ext uri="{FF2B5EF4-FFF2-40B4-BE49-F238E27FC236}">
                    <a16:creationId xmlns:a16="http://schemas.microsoft.com/office/drawing/2014/main" id="{96CC44B8-DC15-4479-ADE9-BC5E4F43C3E3}"/>
                  </a:ext>
                </a:extLst>
              </p:cNvPr>
              <p:cNvSpPr/>
              <p:nvPr/>
            </p:nvSpPr>
            <p:spPr>
              <a:xfrm rot="1434600">
                <a:off x="7865935" y="4718615"/>
                <a:ext cx="890280" cy="309135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2160" tIns="46080" rIns="92160" bIns="46080" anchor="t" anchorCtr="0" compatLnSpc="0">
                <a:sp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GB" sz="1600" b="0" i="0" u="none" strike="noStrike" kern="1200" cap="none">
                    <a:ln>
                      <a:noFill/>
                    </a:ln>
                    <a:solidFill>
                      <a:srgbClr val="FF0000"/>
                    </a:solidFill>
                    <a:latin typeface="Liberation Sans" pitchFamily="18"/>
                    <a:ea typeface="Arial" pitchFamily="2"/>
                    <a:cs typeface="Arial" pitchFamily="2"/>
                  </a:rPr>
                  <a:t>0.1 nm</a:t>
                </a:r>
              </a:p>
            </p:txBody>
          </p:sp>
          <p:sp>
            <p:nvSpPr>
              <p:cNvPr id="92" name="Gerade Verbindung 114">
                <a:extLst>
                  <a:ext uri="{FF2B5EF4-FFF2-40B4-BE49-F238E27FC236}">
                    <a16:creationId xmlns:a16="http://schemas.microsoft.com/office/drawing/2014/main" id="{A9A17267-31F4-4E95-9C05-7FECD0B38142}"/>
                  </a:ext>
                </a:extLst>
              </p:cNvPr>
              <p:cNvSpPr/>
              <p:nvPr/>
            </p:nvSpPr>
            <p:spPr>
              <a:xfrm flipH="1">
                <a:off x="3254759" y="2698920"/>
                <a:ext cx="1441" cy="95400"/>
              </a:xfrm>
              <a:prstGeom prst="line">
                <a:avLst/>
              </a:prstGeom>
              <a:noFill/>
              <a:ln w="19080" cap="sq">
                <a:solidFill>
                  <a:srgbClr val="99CC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 cap="none">
                  <a:ln>
                    <a:noFill/>
                  </a:ln>
                  <a:solidFill>
                    <a:schemeClr val="bg2"/>
                  </a:solidFill>
                  <a:latin typeface="Liberation Sans" pitchFamily="18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93" name="Gerade Verbindung 118">
                <a:extLst>
                  <a:ext uri="{FF2B5EF4-FFF2-40B4-BE49-F238E27FC236}">
                    <a16:creationId xmlns:a16="http://schemas.microsoft.com/office/drawing/2014/main" id="{66E00695-BA08-40C0-B9B6-85F365B4721F}"/>
                  </a:ext>
                </a:extLst>
              </p:cNvPr>
              <p:cNvSpPr/>
              <p:nvPr/>
            </p:nvSpPr>
            <p:spPr>
              <a:xfrm flipH="1">
                <a:off x="4045679" y="3043440"/>
                <a:ext cx="1440" cy="95400"/>
              </a:xfrm>
              <a:prstGeom prst="line">
                <a:avLst/>
              </a:prstGeom>
              <a:noFill/>
              <a:ln w="19080" cap="sq">
                <a:solidFill>
                  <a:srgbClr val="99CC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 cap="none">
                  <a:ln>
                    <a:noFill/>
                  </a:ln>
                  <a:solidFill>
                    <a:schemeClr val="bg2"/>
                  </a:solidFill>
                  <a:latin typeface="Liberation Sans" pitchFamily="18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94" name="Gerade Verbindung 119">
                <a:extLst>
                  <a:ext uri="{FF2B5EF4-FFF2-40B4-BE49-F238E27FC236}">
                    <a16:creationId xmlns:a16="http://schemas.microsoft.com/office/drawing/2014/main" id="{35A539B3-89BE-4E01-8730-C335D172AEA9}"/>
                  </a:ext>
                </a:extLst>
              </p:cNvPr>
              <p:cNvSpPr/>
              <p:nvPr/>
            </p:nvSpPr>
            <p:spPr>
              <a:xfrm flipH="1">
                <a:off x="4837680" y="3378600"/>
                <a:ext cx="1440" cy="95400"/>
              </a:xfrm>
              <a:prstGeom prst="line">
                <a:avLst/>
              </a:prstGeom>
              <a:noFill/>
              <a:ln w="19080" cap="sq">
                <a:solidFill>
                  <a:srgbClr val="99CC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 cap="none">
                  <a:ln>
                    <a:noFill/>
                  </a:ln>
                  <a:solidFill>
                    <a:schemeClr val="bg2"/>
                  </a:solidFill>
                  <a:latin typeface="Liberation Sans" pitchFamily="18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95" name="Gerade Verbindung 121">
                <a:extLst>
                  <a:ext uri="{FF2B5EF4-FFF2-40B4-BE49-F238E27FC236}">
                    <a16:creationId xmlns:a16="http://schemas.microsoft.com/office/drawing/2014/main" id="{F58A66A0-FC37-48F5-A783-0B14E1570F20}"/>
                  </a:ext>
                </a:extLst>
              </p:cNvPr>
              <p:cNvSpPr/>
              <p:nvPr/>
            </p:nvSpPr>
            <p:spPr>
              <a:xfrm flipH="1">
                <a:off x="6427440" y="4060440"/>
                <a:ext cx="1440" cy="95399"/>
              </a:xfrm>
              <a:prstGeom prst="line">
                <a:avLst/>
              </a:prstGeom>
              <a:noFill/>
              <a:ln w="19080" cap="sq">
                <a:solidFill>
                  <a:srgbClr val="99CC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 cap="none">
                  <a:ln>
                    <a:noFill/>
                  </a:ln>
                  <a:solidFill>
                    <a:schemeClr val="bg2"/>
                  </a:solidFill>
                  <a:latin typeface="Liberation Sans" pitchFamily="18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96" name="Gerade Verbindung 122">
                <a:extLst>
                  <a:ext uri="{FF2B5EF4-FFF2-40B4-BE49-F238E27FC236}">
                    <a16:creationId xmlns:a16="http://schemas.microsoft.com/office/drawing/2014/main" id="{DF5611F0-806A-49FD-8AF0-AA0BBC112BC9}"/>
                  </a:ext>
                </a:extLst>
              </p:cNvPr>
              <p:cNvSpPr/>
              <p:nvPr/>
            </p:nvSpPr>
            <p:spPr>
              <a:xfrm flipH="1">
                <a:off x="7217279" y="4404239"/>
                <a:ext cx="1441" cy="95401"/>
              </a:xfrm>
              <a:prstGeom prst="line">
                <a:avLst/>
              </a:prstGeom>
              <a:noFill/>
              <a:ln w="19080" cap="sq">
                <a:solidFill>
                  <a:srgbClr val="99CC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 cap="none">
                  <a:ln>
                    <a:noFill/>
                  </a:ln>
                  <a:solidFill>
                    <a:schemeClr val="bg2"/>
                  </a:solidFill>
                  <a:latin typeface="Liberation Sans" pitchFamily="18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97" name="Gerade Verbindung 123">
                <a:extLst>
                  <a:ext uri="{FF2B5EF4-FFF2-40B4-BE49-F238E27FC236}">
                    <a16:creationId xmlns:a16="http://schemas.microsoft.com/office/drawing/2014/main" id="{3AED3215-504F-4CB6-9D00-9E43221D72F1}"/>
                  </a:ext>
                </a:extLst>
              </p:cNvPr>
              <p:cNvSpPr/>
              <p:nvPr/>
            </p:nvSpPr>
            <p:spPr>
              <a:xfrm flipH="1">
                <a:off x="8012520" y="4739760"/>
                <a:ext cx="1440" cy="95400"/>
              </a:xfrm>
              <a:prstGeom prst="line">
                <a:avLst/>
              </a:prstGeom>
              <a:noFill/>
              <a:ln w="19080" cap="sq">
                <a:solidFill>
                  <a:srgbClr val="99CC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 cap="none">
                  <a:ln>
                    <a:noFill/>
                  </a:ln>
                  <a:solidFill>
                    <a:schemeClr val="bg2"/>
                  </a:solidFill>
                  <a:latin typeface="Liberation Sans" pitchFamily="18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98" name="Gerade Verbindung 124">
                <a:extLst>
                  <a:ext uri="{FF2B5EF4-FFF2-40B4-BE49-F238E27FC236}">
                    <a16:creationId xmlns:a16="http://schemas.microsoft.com/office/drawing/2014/main" id="{4FFFC9CD-249F-46A2-B0DD-D1889B590664}"/>
                  </a:ext>
                </a:extLst>
              </p:cNvPr>
              <p:cNvSpPr/>
              <p:nvPr/>
            </p:nvSpPr>
            <p:spPr>
              <a:xfrm flipH="1">
                <a:off x="2456280" y="2356560"/>
                <a:ext cx="1439" cy="95400"/>
              </a:xfrm>
              <a:prstGeom prst="line">
                <a:avLst/>
              </a:prstGeom>
              <a:noFill/>
              <a:ln w="19080" cap="sq">
                <a:solidFill>
                  <a:srgbClr val="99CC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 cap="none">
                  <a:ln>
                    <a:noFill/>
                  </a:ln>
                  <a:solidFill>
                    <a:schemeClr val="bg2"/>
                  </a:solidFill>
                  <a:latin typeface="Liberation Sans" pitchFamily="18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99" name="Gerade Verbindung 229">
                <a:extLst>
                  <a:ext uri="{FF2B5EF4-FFF2-40B4-BE49-F238E27FC236}">
                    <a16:creationId xmlns:a16="http://schemas.microsoft.com/office/drawing/2014/main" id="{817A847E-7ECB-43A5-BB76-EC59008C578C}"/>
                  </a:ext>
                </a:extLst>
              </p:cNvPr>
              <p:cNvSpPr/>
              <p:nvPr/>
            </p:nvSpPr>
            <p:spPr>
              <a:xfrm flipH="1">
                <a:off x="5632560" y="3717360"/>
                <a:ext cx="1440" cy="95399"/>
              </a:xfrm>
              <a:prstGeom prst="line">
                <a:avLst/>
              </a:prstGeom>
              <a:noFill/>
              <a:ln w="19080" cap="sq">
                <a:solidFill>
                  <a:srgbClr val="99CC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 cap="none">
                  <a:ln>
                    <a:noFill/>
                  </a:ln>
                  <a:solidFill>
                    <a:schemeClr val="bg2"/>
                  </a:solidFill>
                  <a:latin typeface="Liberation Sans" pitchFamily="18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100" name="Rectangle 14">
                <a:extLst>
                  <a:ext uri="{FF2B5EF4-FFF2-40B4-BE49-F238E27FC236}">
                    <a16:creationId xmlns:a16="http://schemas.microsoft.com/office/drawing/2014/main" id="{4AF08125-9277-427B-A869-3356F5A6C1DA}"/>
                  </a:ext>
                </a:extLst>
              </p:cNvPr>
              <p:cNvSpPr/>
              <p:nvPr/>
            </p:nvSpPr>
            <p:spPr>
              <a:xfrm rot="1434600">
                <a:off x="2058438" y="2163648"/>
                <a:ext cx="763920" cy="309135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2160" tIns="46080" rIns="92160" bIns="46080" anchor="t" anchorCtr="0" compatLnSpc="0">
                <a:sp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GB" sz="1600" b="0" i="0" u="none" strike="noStrike" kern="1200" cap="none">
                    <a:ln>
                      <a:noFill/>
                    </a:ln>
                    <a:solidFill>
                      <a:srgbClr val="FF0000"/>
                    </a:solidFill>
                    <a:latin typeface="Liberation Sans" pitchFamily="18"/>
                    <a:ea typeface="Arial" pitchFamily="2"/>
                    <a:cs typeface="Arial" pitchFamily="2"/>
                  </a:rPr>
                  <a:t>5 µm</a:t>
                </a:r>
              </a:p>
            </p:txBody>
          </p:sp>
          <p:sp>
            <p:nvSpPr>
              <p:cNvPr id="101" name="Line 13">
                <a:extLst>
                  <a:ext uri="{FF2B5EF4-FFF2-40B4-BE49-F238E27FC236}">
                    <a16:creationId xmlns:a16="http://schemas.microsoft.com/office/drawing/2014/main" id="{9E883A4F-940F-4452-B73E-542B98520171}"/>
                  </a:ext>
                </a:extLst>
              </p:cNvPr>
              <p:cNvSpPr/>
              <p:nvPr/>
            </p:nvSpPr>
            <p:spPr>
              <a:xfrm>
                <a:off x="4444200" y="3209760"/>
                <a:ext cx="184320" cy="79199"/>
              </a:xfrm>
              <a:prstGeom prst="line">
                <a:avLst/>
              </a:prstGeom>
              <a:noFill/>
              <a:ln w="12600" cap="sq">
                <a:solidFill>
                  <a:srgbClr val="99CC00"/>
                </a:solidFill>
                <a:custDash>
                  <a:ds d="402857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 cap="none">
                  <a:ln>
                    <a:noFill/>
                  </a:ln>
                  <a:solidFill>
                    <a:schemeClr val="bg2"/>
                  </a:solidFill>
                  <a:latin typeface="Liberation Sans" pitchFamily="18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102" name="Line 13">
                <a:extLst>
                  <a:ext uri="{FF2B5EF4-FFF2-40B4-BE49-F238E27FC236}">
                    <a16:creationId xmlns:a16="http://schemas.microsoft.com/office/drawing/2014/main" id="{44995338-B75D-4286-9BAD-51D48EBF4197}"/>
                  </a:ext>
                </a:extLst>
              </p:cNvPr>
              <p:cNvSpPr/>
              <p:nvPr/>
            </p:nvSpPr>
            <p:spPr>
              <a:xfrm>
                <a:off x="2194200" y="2243520"/>
                <a:ext cx="2249640" cy="965880"/>
              </a:xfrm>
              <a:prstGeom prst="line">
                <a:avLst/>
              </a:prstGeom>
              <a:noFill/>
              <a:ln w="12600" cap="sq">
                <a:solidFill>
                  <a:srgbClr val="99CC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 cap="none">
                  <a:ln>
                    <a:noFill/>
                  </a:ln>
                  <a:solidFill>
                    <a:schemeClr val="bg2"/>
                  </a:solidFill>
                  <a:latin typeface="Liberation Sans" pitchFamily="18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103" name="Line 13">
                <a:extLst>
                  <a:ext uri="{FF2B5EF4-FFF2-40B4-BE49-F238E27FC236}">
                    <a16:creationId xmlns:a16="http://schemas.microsoft.com/office/drawing/2014/main" id="{1865241E-4793-4A19-BC45-F0A7F8FB5133}"/>
                  </a:ext>
                </a:extLst>
              </p:cNvPr>
              <p:cNvSpPr/>
              <p:nvPr/>
            </p:nvSpPr>
            <p:spPr>
              <a:xfrm>
                <a:off x="4636080" y="3288959"/>
                <a:ext cx="519120" cy="222841"/>
              </a:xfrm>
              <a:prstGeom prst="line">
                <a:avLst/>
              </a:prstGeom>
              <a:noFill/>
              <a:ln w="12600" cap="sq">
                <a:solidFill>
                  <a:srgbClr val="99CC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 cap="none">
                  <a:ln>
                    <a:noFill/>
                  </a:ln>
                  <a:solidFill>
                    <a:schemeClr val="bg2"/>
                  </a:solidFill>
                  <a:latin typeface="Liberation Sans" pitchFamily="18"/>
                  <a:ea typeface="Microsoft YaHei" pitchFamily="2"/>
                  <a:cs typeface="Arial" pitchFamily="2"/>
                </a:endParaRPr>
              </a:p>
            </p:txBody>
          </p:sp>
        </p:grpSp>
        <p:grpSp>
          <p:nvGrpSpPr>
            <p:cNvPr id="16" name="Gruppieren 115">
              <a:extLst>
                <a:ext uri="{FF2B5EF4-FFF2-40B4-BE49-F238E27FC236}">
                  <a16:creationId xmlns:a16="http://schemas.microsoft.com/office/drawing/2014/main" id="{9B546281-2920-42A7-80E5-91E3DB9493B7}"/>
                </a:ext>
              </a:extLst>
            </p:cNvPr>
            <p:cNvGrpSpPr/>
            <p:nvPr/>
          </p:nvGrpSpPr>
          <p:grpSpPr>
            <a:xfrm>
              <a:off x="800640" y="3071159"/>
              <a:ext cx="2201760" cy="1249791"/>
              <a:chOff x="800640" y="3071159"/>
              <a:chExt cx="2201760" cy="1249791"/>
            </a:xfrm>
          </p:grpSpPr>
          <p:sp>
            <p:nvSpPr>
              <p:cNvPr id="75" name="Rechteck 93">
                <a:extLst>
                  <a:ext uri="{FF2B5EF4-FFF2-40B4-BE49-F238E27FC236}">
                    <a16:creationId xmlns:a16="http://schemas.microsoft.com/office/drawing/2014/main" id="{3719F085-B686-4F16-A3BF-19CCC0F2B243}"/>
                  </a:ext>
                </a:extLst>
              </p:cNvPr>
              <p:cNvSpPr/>
              <p:nvPr/>
            </p:nvSpPr>
            <p:spPr>
              <a:xfrm>
                <a:off x="863279" y="4072320"/>
                <a:ext cx="1226160" cy="2304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333399"/>
              </a:solidFill>
              <a:ln>
                <a:noFill/>
                <a:prstDash val="solid"/>
              </a:ln>
            </p:spPr>
            <p:txBody>
              <a:bodyPr vert="horz" wrap="none" lIns="0" tIns="0" rIns="0" bIns="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 cap="none">
                  <a:ln>
                    <a:noFill/>
                  </a:ln>
                  <a:solidFill>
                    <a:schemeClr val="bg2"/>
                  </a:solidFill>
                  <a:latin typeface="Liberation Sans" pitchFamily="18"/>
                  <a:ea typeface="Microsoft YaHei" pitchFamily="2"/>
                  <a:cs typeface="Arial" pitchFamily="2"/>
                </a:endParaRPr>
              </a:p>
            </p:txBody>
          </p:sp>
          <p:grpSp>
            <p:nvGrpSpPr>
              <p:cNvPr id="76" name="Gruppieren 286">
                <a:extLst>
                  <a:ext uri="{FF2B5EF4-FFF2-40B4-BE49-F238E27FC236}">
                    <a16:creationId xmlns:a16="http://schemas.microsoft.com/office/drawing/2014/main" id="{21369BB3-0808-4C05-A267-56EE9A71D0D4}"/>
                  </a:ext>
                </a:extLst>
              </p:cNvPr>
              <p:cNvGrpSpPr/>
              <p:nvPr/>
            </p:nvGrpSpPr>
            <p:grpSpPr>
              <a:xfrm>
                <a:off x="800640" y="3071159"/>
                <a:ext cx="2201760" cy="1249791"/>
                <a:chOff x="800640" y="3071159"/>
                <a:chExt cx="2201760" cy="1249791"/>
              </a:xfrm>
            </p:grpSpPr>
            <p:grpSp>
              <p:nvGrpSpPr>
                <p:cNvPr id="77" name="Gruppieren 130">
                  <a:extLst>
                    <a:ext uri="{FF2B5EF4-FFF2-40B4-BE49-F238E27FC236}">
                      <a16:creationId xmlns:a16="http://schemas.microsoft.com/office/drawing/2014/main" id="{496BE5E3-191D-4C55-A2FF-0DAC420D27AF}"/>
                    </a:ext>
                  </a:extLst>
                </p:cNvPr>
                <p:cNvGrpSpPr/>
                <p:nvPr/>
              </p:nvGrpSpPr>
              <p:grpSpPr>
                <a:xfrm>
                  <a:off x="800640" y="3071159"/>
                  <a:ext cx="1289160" cy="1249791"/>
                  <a:chOff x="800640" y="3071159"/>
                  <a:chExt cx="1289160" cy="1249791"/>
                </a:xfrm>
              </p:grpSpPr>
              <p:pic>
                <p:nvPicPr>
                  <p:cNvPr id="81" name="Picture 5" descr="DefiniteFocus">
                    <a:extLst>
                      <a:ext uri="{FF2B5EF4-FFF2-40B4-BE49-F238E27FC236}">
                        <a16:creationId xmlns:a16="http://schemas.microsoft.com/office/drawing/2014/main" id="{9DBBA1CC-4BAE-4192-ABF0-976547202C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>
                    <a:lum/>
                    <a:alphaModFix/>
                  </a:blip>
                  <a:srcRect/>
                  <a:stretch>
                    <a:fillRect/>
                  </a:stretch>
                </p:blipFill>
                <p:spPr>
                  <a:xfrm>
                    <a:off x="859680" y="3071159"/>
                    <a:ext cx="1230120" cy="10011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82" name="Rectangle 10">
                    <a:extLst>
                      <a:ext uri="{FF2B5EF4-FFF2-40B4-BE49-F238E27FC236}">
                        <a16:creationId xmlns:a16="http://schemas.microsoft.com/office/drawing/2014/main" id="{F83950DB-292C-4D58-97BF-225E7A1623E9}"/>
                      </a:ext>
                    </a:extLst>
                  </p:cNvPr>
                  <p:cNvSpPr/>
                  <p:nvPr/>
                </p:nvSpPr>
                <p:spPr>
                  <a:xfrm>
                    <a:off x="800640" y="4043879"/>
                    <a:ext cx="1022417" cy="277071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none" lIns="92160" tIns="46080" rIns="92160" bIns="46080" anchor="t" anchorCtr="0" compatLnSpc="0">
                    <a:spAutoFit/>
                  </a:bodyPr>
                  <a:lstStyle/>
                  <a:p>
                    <a:pPr marL="363239" marR="0" lvl="1" indent="-183960" algn="l" rtl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r>
                      <a:rPr lang="en-GB" sz="1400" b="0" i="0" u="none" strike="noStrike" kern="1200" cap="none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latin typeface="Arial" pitchFamily="18"/>
                        <a:ea typeface="Arial" pitchFamily="2"/>
                        <a:cs typeface="Arial" pitchFamily="2"/>
                      </a:rPr>
                      <a:t>Widefield</a:t>
                    </a:r>
                  </a:p>
                </p:txBody>
              </p:sp>
            </p:grpSp>
            <p:grpSp>
              <p:nvGrpSpPr>
                <p:cNvPr id="78" name="Gruppieren 260">
                  <a:extLst>
                    <a:ext uri="{FF2B5EF4-FFF2-40B4-BE49-F238E27FC236}">
                      <a16:creationId xmlns:a16="http://schemas.microsoft.com/office/drawing/2014/main" id="{BA00EA1E-3E2F-412A-A213-B95448134AF2}"/>
                    </a:ext>
                  </a:extLst>
                </p:cNvPr>
                <p:cNvGrpSpPr/>
                <p:nvPr/>
              </p:nvGrpSpPr>
              <p:grpSpPr>
                <a:xfrm>
                  <a:off x="2089800" y="3072600"/>
                  <a:ext cx="912600" cy="414000"/>
                  <a:chOff x="2089800" y="3072600"/>
                  <a:chExt cx="912600" cy="414000"/>
                </a:xfrm>
              </p:grpSpPr>
              <p:sp>
                <p:nvSpPr>
                  <p:cNvPr id="79" name="Gerade Verbindung 171">
                    <a:extLst>
                      <a:ext uri="{FF2B5EF4-FFF2-40B4-BE49-F238E27FC236}">
                        <a16:creationId xmlns:a16="http://schemas.microsoft.com/office/drawing/2014/main" id="{1879E8D8-F077-42AF-AA25-0049F248FD33}"/>
                      </a:ext>
                    </a:extLst>
                  </p:cNvPr>
                  <p:cNvSpPr/>
                  <p:nvPr/>
                </p:nvSpPr>
                <p:spPr>
                  <a:xfrm flipV="1">
                    <a:off x="2089800" y="3086640"/>
                    <a:ext cx="911160" cy="399960"/>
                  </a:xfrm>
                  <a:prstGeom prst="line">
                    <a:avLst/>
                  </a:prstGeom>
                  <a:noFill/>
                  <a:ln w="38160" cap="sq">
                    <a:solidFill>
                      <a:srgbClr val="99CC00"/>
                    </a:solidFill>
                    <a:prstDash val="solid"/>
                    <a:miter/>
                  </a:ln>
                </p:spPr>
                <p:txBody>
                  <a:bodyPr vert="horz" wrap="square" lIns="90000" tIns="46800" rIns="90000" bIns="46800" anchor="t" anchorCtr="0" compatLnSpc="0">
                    <a:noAutofit/>
                  </a:bodyPr>
                  <a:lstStyle/>
                  <a:p>
                    <a:pPr marL="0" marR="0" lvl="0" indent="0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GB" sz="1800" b="0" i="0" u="none" strike="noStrike" kern="1200" cap="none">
                      <a:ln>
                        <a:noFill/>
                      </a:ln>
                      <a:solidFill>
                        <a:schemeClr val="bg2"/>
                      </a:solidFill>
                      <a:latin typeface="Liberation Sans" pitchFamily="18"/>
                      <a:ea typeface="Microsoft YaHei" pitchFamily="2"/>
                      <a:cs typeface="Arial" pitchFamily="2"/>
                    </a:endParaRPr>
                  </a:p>
                </p:txBody>
              </p:sp>
              <p:sp>
                <p:nvSpPr>
                  <p:cNvPr id="80" name="Gerade Verbindung 173">
                    <a:extLst>
                      <a:ext uri="{FF2B5EF4-FFF2-40B4-BE49-F238E27FC236}">
                        <a16:creationId xmlns:a16="http://schemas.microsoft.com/office/drawing/2014/main" id="{5BACBB68-4DA2-4F7D-AB26-3DD2A5E81461}"/>
                      </a:ext>
                    </a:extLst>
                  </p:cNvPr>
                  <p:cNvSpPr/>
                  <p:nvPr/>
                </p:nvSpPr>
                <p:spPr>
                  <a:xfrm flipH="1">
                    <a:off x="3000960" y="3072600"/>
                    <a:ext cx="1440" cy="166320"/>
                  </a:xfrm>
                  <a:prstGeom prst="line">
                    <a:avLst/>
                  </a:prstGeom>
                  <a:noFill/>
                  <a:ln w="38160" cap="sq">
                    <a:solidFill>
                      <a:srgbClr val="99CC00"/>
                    </a:solidFill>
                    <a:prstDash val="solid"/>
                    <a:miter/>
                  </a:ln>
                </p:spPr>
                <p:txBody>
                  <a:bodyPr vert="horz" wrap="square" lIns="90000" tIns="46800" rIns="90000" bIns="46800" anchor="t" anchorCtr="0" compatLnSpc="0">
                    <a:noAutofit/>
                  </a:bodyPr>
                  <a:lstStyle/>
                  <a:p>
                    <a:pPr marL="0" marR="0" lvl="0" indent="0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GB" sz="1800" b="0" i="0" u="none" strike="noStrike" kern="1200" cap="none">
                      <a:ln>
                        <a:noFill/>
                      </a:ln>
                      <a:solidFill>
                        <a:schemeClr val="bg2"/>
                      </a:solidFill>
                      <a:latin typeface="Liberation Sans" pitchFamily="18"/>
                      <a:ea typeface="Microsoft YaHei" pitchFamily="2"/>
                      <a:cs typeface="Arial" pitchFamily="2"/>
                    </a:endParaRPr>
                  </a:p>
                </p:txBody>
              </p:sp>
            </p:grpSp>
          </p:grpSp>
        </p:grpSp>
        <p:grpSp>
          <p:nvGrpSpPr>
            <p:cNvPr id="17" name="Gruppieren 132">
              <a:extLst>
                <a:ext uri="{FF2B5EF4-FFF2-40B4-BE49-F238E27FC236}">
                  <a16:creationId xmlns:a16="http://schemas.microsoft.com/office/drawing/2014/main" id="{5A59DCD0-9CA3-4F85-807D-0B2D40F7FDE4}"/>
                </a:ext>
              </a:extLst>
            </p:cNvPr>
            <p:cNvGrpSpPr/>
            <p:nvPr/>
          </p:nvGrpSpPr>
          <p:grpSpPr>
            <a:xfrm>
              <a:off x="2745360" y="1502639"/>
              <a:ext cx="1582560" cy="1133280"/>
              <a:chOff x="2745360" y="1502639"/>
              <a:chExt cx="1582560" cy="1133280"/>
            </a:xfrm>
          </p:grpSpPr>
          <p:sp>
            <p:nvSpPr>
              <p:cNvPr id="67" name="Rechteck 100">
                <a:extLst>
                  <a:ext uri="{FF2B5EF4-FFF2-40B4-BE49-F238E27FC236}">
                    <a16:creationId xmlns:a16="http://schemas.microsoft.com/office/drawing/2014/main" id="{D3F6158D-6441-450F-867E-036AB3C03EF5}"/>
                  </a:ext>
                </a:extLst>
              </p:cNvPr>
              <p:cNvSpPr/>
              <p:nvPr/>
            </p:nvSpPr>
            <p:spPr>
              <a:xfrm>
                <a:off x="3477240" y="2309040"/>
                <a:ext cx="846719" cy="2228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333399"/>
              </a:solidFill>
              <a:ln>
                <a:noFill/>
                <a:prstDash val="solid"/>
              </a:ln>
            </p:spPr>
            <p:txBody>
              <a:bodyPr vert="horz" wrap="none" lIns="0" tIns="0" rIns="0" bIns="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 cap="none">
                  <a:ln>
                    <a:noFill/>
                  </a:ln>
                  <a:solidFill>
                    <a:schemeClr val="bg2"/>
                  </a:solidFill>
                  <a:latin typeface="Liberation Sans" pitchFamily="18"/>
                  <a:ea typeface="Microsoft YaHei" pitchFamily="2"/>
                  <a:cs typeface="Arial" pitchFamily="2"/>
                </a:endParaRPr>
              </a:p>
            </p:txBody>
          </p:sp>
          <p:grpSp>
            <p:nvGrpSpPr>
              <p:cNvPr id="68" name="Gruppieren 288">
                <a:extLst>
                  <a:ext uri="{FF2B5EF4-FFF2-40B4-BE49-F238E27FC236}">
                    <a16:creationId xmlns:a16="http://schemas.microsoft.com/office/drawing/2014/main" id="{AF197FB5-5F47-479B-88D7-C0B564C3431A}"/>
                  </a:ext>
                </a:extLst>
              </p:cNvPr>
              <p:cNvGrpSpPr/>
              <p:nvPr/>
            </p:nvGrpSpPr>
            <p:grpSpPr>
              <a:xfrm>
                <a:off x="2745360" y="1502639"/>
                <a:ext cx="1582560" cy="1133280"/>
                <a:chOff x="2745360" y="1502639"/>
                <a:chExt cx="1582560" cy="1133280"/>
              </a:xfrm>
            </p:grpSpPr>
            <p:grpSp>
              <p:nvGrpSpPr>
                <p:cNvPr id="69" name="Gruppieren 129">
                  <a:extLst>
                    <a:ext uri="{FF2B5EF4-FFF2-40B4-BE49-F238E27FC236}">
                      <a16:creationId xmlns:a16="http://schemas.microsoft.com/office/drawing/2014/main" id="{6D081516-ED66-4AAD-9367-BB8A194D36FB}"/>
                    </a:ext>
                  </a:extLst>
                </p:cNvPr>
                <p:cNvGrpSpPr/>
                <p:nvPr/>
              </p:nvGrpSpPr>
              <p:grpSpPr>
                <a:xfrm>
                  <a:off x="3358800" y="1502639"/>
                  <a:ext cx="969120" cy="1047112"/>
                  <a:chOff x="3358800" y="1502639"/>
                  <a:chExt cx="969120" cy="1047112"/>
                </a:xfrm>
              </p:grpSpPr>
              <p:pic>
                <p:nvPicPr>
                  <p:cNvPr id="73" name="Picture 1">
                    <a:extLst>
                      <a:ext uri="{FF2B5EF4-FFF2-40B4-BE49-F238E27FC236}">
                        <a16:creationId xmlns:a16="http://schemas.microsoft.com/office/drawing/2014/main" id="{2328A018-4F43-4D9F-B9A8-7BE0BE7BF1E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>
                    <a:lum/>
                    <a:alphaModFix/>
                  </a:blip>
                  <a:srcRect/>
                  <a:stretch>
                    <a:fillRect/>
                  </a:stretch>
                </p:blipFill>
                <p:spPr>
                  <a:xfrm>
                    <a:off x="3477240" y="1502639"/>
                    <a:ext cx="850680" cy="806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74" name="Rectangle 10">
                    <a:extLst>
                      <a:ext uri="{FF2B5EF4-FFF2-40B4-BE49-F238E27FC236}">
                        <a16:creationId xmlns:a16="http://schemas.microsoft.com/office/drawing/2014/main" id="{89AE6180-1460-47F3-BC9E-514D215ECEDB}"/>
                      </a:ext>
                    </a:extLst>
                  </p:cNvPr>
                  <p:cNvSpPr/>
                  <p:nvPr/>
                </p:nvSpPr>
                <p:spPr>
                  <a:xfrm>
                    <a:off x="3358800" y="2272680"/>
                    <a:ext cx="828702" cy="277071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none" lIns="92160" tIns="46080" rIns="92160" bIns="46080" anchor="t" anchorCtr="0" compatLnSpc="0">
                    <a:spAutoFit/>
                  </a:bodyPr>
                  <a:lstStyle/>
                  <a:p>
                    <a:pPr marL="363239" marR="0" lvl="1" indent="-183960" algn="l" rtl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r>
                      <a:rPr lang="en-GB" sz="1400" b="0" i="0" u="none" strike="noStrike" kern="1200" cap="none" baseline="0">
                        <a:ln>
                          <a:noFill/>
                        </a:ln>
                        <a:solidFill>
                          <a:schemeClr val="bg2"/>
                        </a:solidFill>
                        <a:latin typeface="Arial" pitchFamily="18"/>
                        <a:ea typeface="Arial" pitchFamily="2"/>
                        <a:cs typeface="Arial" pitchFamily="2"/>
                      </a:rPr>
                      <a:t>Stereo</a:t>
                    </a:r>
                  </a:p>
                </p:txBody>
              </p:sp>
            </p:grpSp>
            <p:grpSp>
              <p:nvGrpSpPr>
                <p:cNvPr id="70" name="Gruppieren 287">
                  <a:extLst>
                    <a:ext uri="{FF2B5EF4-FFF2-40B4-BE49-F238E27FC236}">
                      <a16:creationId xmlns:a16="http://schemas.microsoft.com/office/drawing/2014/main" id="{72AE95AC-7A0C-410C-AD9B-0CC886816A9F}"/>
                    </a:ext>
                  </a:extLst>
                </p:cNvPr>
                <p:cNvGrpSpPr/>
                <p:nvPr/>
              </p:nvGrpSpPr>
              <p:grpSpPr>
                <a:xfrm>
                  <a:off x="2745360" y="2097719"/>
                  <a:ext cx="731880" cy="538200"/>
                  <a:chOff x="2745360" y="2097719"/>
                  <a:chExt cx="731880" cy="538200"/>
                </a:xfrm>
              </p:grpSpPr>
              <p:sp>
                <p:nvSpPr>
                  <p:cNvPr id="71" name="Gerade Verbindung 180">
                    <a:extLst>
                      <a:ext uri="{FF2B5EF4-FFF2-40B4-BE49-F238E27FC236}">
                        <a16:creationId xmlns:a16="http://schemas.microsoft.com/office/drawing/2014/main" id="{AB11B7A7-317F-414F-94B3-34FF32CA0AB0}"/>
                      </a:ext>
                    </a:extLst>
                  </p:cNvPr>
                  <p:cNvSpPr/>
                  <p:nvPr/>
                </p:nvSpPr>
                <p:spPr>
                  <a:xfrm flipV="1">
                    <a:off x="2745360" y="2097719"/>
                    <a:ext cx="731880" cy="323641"/>
                  </a:xfrm>
                  <a:prstGeom prst="line">
                    <a:avLst/>
                  </a:prstGeom>
                  <a:noFill/>
                  <a:ln w="38160" cap="sq">
                    <a:solidFill>
                      <a:srgbClr val="99CC00"/>
                    </a:solidFill>
                    <a:prstDash val="solid"/>
                    <a:miter/>
                  </a:ln>
                </p:spPr>
                <p:txBody>
                  <a:bodyPr vert="horz" wrap="square" lIns="90000" tIns="46800" rIns="90000" bIns="46800" anchor="t" anchorCtr="0" compatLnSpc="0">
                    <a:noAutofit/>
                  </a:bodyPr>
                  <a:lstStyle/>
                  <a:p>
                    <a:pPr marL="0" marR="0" lvl="0" indent="0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GB" sz="1800" b="0" i="0" u="none" strike="noStrike" kern="1200" cap="none">
                      <a:ln>
                        <a:noFill/>
                      </a:ln>
                      <a:solidFill>
                        <a:schemeClr val="bg2"/>
                      </a:solidFill>
                      <a:latin typeface="Liberation Sans" pitchFamily="18"/>
                      <a:ea typeface="Microsoft YaHei" pitchFamily="2"/>
                      <a:cs typeface="Arial" pitchFamily="2"/>
                    </a:endParaRPr>
                  </a:p>
                </p:txBody>
              </p:sp>
              <p:sp>
                <p:nvSpPr>
                  <p:cNvPr id="72" name="Gerade Verbindung 181">
                    <a:extLst>
                      <a:ext uri="{FF2B5EF4-FFF2-40B4-BE49-F238E27FC236}">
                        <a16:creationId xmlns:a16="http://schemas.microsoft.com/office/drawing/2014/main" id="{2BC47269-6D56-42DF-A660-8CB799E66ADF}"/>
                      </a:ext>
                    </a:extLst>
                  </p:cNvPr>
                  <p:cNvSpPr/>
                  <p:nvPr/>
                </p:nvSpPr>
                <p:spPr>
                  <a:xfrm>
                    <a:off x="2745360" y="2421720"/>
                    <a:ext cx="0" cy="214199"/>
                  </a:xfrm>
                  <a:prstGeom prst="line">
                    <a:avLst/>
                  </a:prstGeom>
                  <a:noFill/>
                  <a:ln w="38160" cap="sq">
                    <a:solidFill>
                      <a:srgbClr val="99CC00"/>
                    </a:solidFill>
                    <a:prstDash val="solid"/>
                    <a:miter/>
                  </a:ln>
                </p:spPr>
                <p:txBody>
                  <a:bodyPr vert="horz" wrap="square" lIns="90000" tIns="46800" rIns="90000" bIns="46800" anchor="t" anchorCtr="0" compatLnSpc="0">
                    <a:noAutofit/>
                  </a:bodyPr>
                  <a:lstStyle/>
                  <a:p>
                    <a:pPr marL="0" marR="0" lvl="0" indent="0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GB" sz="1800" b="0" i="0" u="none" strike="noStrike" kern="1200" cap="none">
                      <a:ln>
                        <a:noFill/>
                      </a:ln>
                      <a:solidFill>
                        <a:schemeClr val="bg2"/>
                      </a:solidFill>
                      <a:latin typeface="Liberation Sans" pitchFamily="18"/>
                      <a:ea typeface="Microsoft YaHei" pitchFamily="2"/>
                      <a:cs typeface="Arial" pitchFamily="2"/>
                    </a:endParaRPr>
                  </a:p>
                </p:txBody>
              </p:sp>
            </p:grpSp>
          </p:grpSp>
        </p:grpSp>
        <p:grpSp>
          <p:nvGrpSpPr>
            <p:cNvPr id="18" name="Gruppieren 126">
              <a:extLst>
                <a:ext uri="{FF2B5EF4-FFF2-40B4-BE49-F238E27FC236}">
                  <a16:creationId xmlns:a16="http://schemas.microsoft.com/office/drawing/2014/main" id="{282C9D2A-9B9A-477D-9E90-B6946356F68A}"/>
                </a:ext>
              </a:extLst>
            </p:cNvPr>
            <p:cNvGrpSpPr/>
            <p:nvPr/>
          </p:nvGrpSpPr>
          <p:grpSpPr>
            <a:xfrm>
              <a:off x="4327920" y="1953360"/>
              <a:ext cx="2357639" cy="1370159"/>
              <a:chOff x="4327920" y="1953360"/>
              <a:chExt cx="2357639" cy="1370159"/>
            </a:xfrm>
          </p:grpSpPr>
          <p:sp>
            <p:nvSpPr>
              <p:cNvPr id="59" name="Rechteck 97">
                <a:extLst>
                  <a:ext uri="{FF2B5EF4-FFF2-40B4-BE49-F238E27FC236}">
                    <a16:creationId xmlns:a16="http://schemas.microsoft.com/office/drawing/2014/main" id="{71E53EB6-5C21-44B3-ACD2-07426F556037}"/>
                  </a:ext>
                </a:extLst>
              </p:cNvPr>
              <p:cNvSpPr/>
              <p:nvPr/>
            </p:nvSpPr>
            <p:spPr>
              <a:xfrm>
                <a:off x="5209560" y="2822760"/>
                <a:ext cx="1475999" cy="2232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333399"/>
              </a:solidFill>
              <a:ln>
                <a:noFill/>
                <a:prstDash val="solid"/>
              </a:ln>
            </p:spPr>
            <p:txBody>
              <a:bodyPr vert="horz" wrap="none" lIns="0" tIns="0" rIns="0" bIns="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 cap="none">
                  <a:ln>
                    <a:noFill/>
                  </a:ln>
                  <a:solidFill>
                    <a:schemeClr val="bg2"/>
                  </a:solidFill>
                  <a:latin typeface="Liberation Sans" pitchFamily="18"/>
                  <a:ea typeface="Microsoft YaHei" pitchFamily="2"/>
                  <a:cs typeface="Arial" pitchFamily="2"/>
                </a:endParaRPr>
              </a:p>
            </p:txBody>
          </p:sp>
          <p:grpSp>
            <p:nvGrpSpPr>
              <p:cNvPr id="60" name="Gruppieren 289">
                <a:extLst>
                  <a:ext uri="{FF2B5EF4-FFF2-40B4-BE49-F238E27FC236}">
                    <a16:creationId xmlns:a16="http://schemas.microsoft.com/office/drawing/2014/main" id="{3E92BC47-2DF9-4098-95D0-4BD1A589A9CE}"/>
                  </a:ext>
                </a:extLst>
              </p:cNvPr>
              <p:cNvGrpSpPr/>
              <p:nvPr/>
            </p:nvGrpSpPr>
            <p:grpSpPr>
              <a:xfrm>
                <a:off x="4327920" y="1953360"/>
                <a:ext cx="2357639" cy="1370159"/>
                <a:chOff x="4327920" y="1953360"/>
                <a:chExt cx="2357639" cy="1370159"/>
              </a:xfrm>
            </p:grpSpPr>
            <p:grpSp>
              <p:nvGrpSpPr>
                <p:cNvPr id="61" name="Gruppieren 128">
                  <a:extLst>
                    <a:ext uri="{FF2B5EF4-FFF2-40B4-BE49-F238E27FC236}">
                      <a16:creationId xmlns:a16="http://schemas.microsoft.com/office/drawing/2014/main" id="{76602C7C-AFBE-43F4-9951-E7E29D214DA8}"/>
                    </a:ext>
                  </a:extLst>
                </p:cNvPr>
                <p:cNvGrpSpPr/>
                <p:nvPr/>
              </p:nvGrpSpPr>
              <p:grpSpPr>
                <a:xfrm>
                  <a:off x="5209560" y="1953360"/>
                  <a:ext cx="1475999" cy="1096071"/>
                  <a:chOff x="5209560" y="1953360"/>
                  <a:chExt cx="1475999" cy="1096071"/>
                </a:xfrm>
              </p:grpSpPr>
              <p:pic>
                <p:nvPicPr>
                  <p:cNvPr id="65" name="Picture 4">
                    <a:extLst>
                      <a:ext uri="{FF2B5EF4-FFF2-40B4-BE49-F238E27FC236}">
                        <a16:creationId xmlns:a16="http://schemas.microsoft.com/office/drawing/2014/main" id="{C3D44406-D7F2-4BFC-94B7-1EF997C4A50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>
                    <a:lum/>
                    <a:alphaModFix/>
                  </a:blip>
                  <a:srcRect/>
                  <a:stretch>
                    <a:fillRect/>
                  </a:stretch>
                </p:blipFill>
                <p:spPr>
                  <a:xfrm>
                    <a:off x="5209560" y="1953360"/>
                    <a:ext cx="1475999" cy="8693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66" name="Rectangle 10">
                    <a:extLst>
                      <a:ext uri="{FF2B5EF4-FFF2-40B4-BE49-F238E27FC236}">
                        <a16:creationId xmlns:a16="http://schemas.microsoft.com/office/drawing/2014/main" id="{71EC6A53-F6FD-424D-8878-6B0EBA027D0B}"/>
                      </a:ext>
                    </a:extLst>
                  </p:cNvPr>
                  <p:cNvSpPr/>
                  <p:nvPr/>
                </p:nvSpPr>
                <p:spPr>
                  <a:xfrm>
                    <a:off x="5322960" y="2772360"/>
                    <a:ext cx="994837" cy="277071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none" lIns="92160" tIns="46080" rIns="92160" bIns="46080" anchor="t" anchorCtr="0" compatLnSpc="0">
                    <a:spAutoFit/>
                  </a:bodyPr>
                  <a:lstStyle/>
                  <a:p>
                    <a:pPr marL="363239" marR="0" lvl="1" indent="-183960" algn="l" rtl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r>
                      <a:rPr lang="en-GB" sz="1400" b="0" i="0" u="none" strike="noStrike" kern="1200" cap="none" baseline="0">
                        <a:ln>
                          <a:noFill/>
                        </a:ln>
                        <a:solidFill>
                          <a:schemeClr val="bg2"/>
                        </a:solidFill>
                        <a:latin typeface="Arial" pitchFamily="18"/>
                        <a:ea typeface="Arial" pitchFamily="2"/>
                        <a:cs typeface="Arial" pitchFamily="2"/>
                      </a:rPr>
                      <a:t>Confocal</a:t>
                    </a:r>
                  </a:p>
                </p:txBody>
              </p:sp>
            </p:grpSp>
            <p:grpSp>
              <p:nvGrpSpPr>
                <p:cNvPr id="62" name="Gruppieren 257">
                  <a:extLst>
                    <a:ext uri="{FF2B5EF4-FFF2-40B4-BE49-F238E27FC236}">
                      <a16:creationId xmlns:a16="http://schemas.microsoft.com/office/drawing/2014/main" id="{1683978F-2E57-4B79-BBEE-BCDC68D4A910}"/>
                    </a:ext>
                  </a:extLst>
                </p:cNvPr>
                <p:cNvGrpSpPr/>
                <p:nvPr/>
              </p:nvGrpSpPr>
              <p:grpSpPr>
                <a:xfrm>
                  <a:off x="4327920" y="2769839"/>
                  <a:ext cx="768240" cy="553680"/>
                  <a:chOff x="4327920" y="2769839"/>
                  <a:chExt cx="768240" cy="553680"/>
                </a:xfrm>
              </p:grpSpPr>
              <p:sp>
                <p:nvSpPr>
                  <p:cNvPr id="63" name="Gerade Verbindung 187">
                    <a:extLst>
                      <a:ext uri="{FF2B5EF4-FFF2-40B4-BE49-F238E27FC236}">
                        <a16:creationId xmlns:a16="http://schemas.microsoft.com/office/drawing/2014/main" id="{FA426199-171A-4BC5-BA9F-1F67A8F1DC23}"/>
                      </a:ext>
                    </a:extLst>
                  </p:cNvPr>
                  <p:cNvSpPr/>
                  <p:nvPr/>
                </p:nvSpPr>
                <p:spPr>
                  <a:xfrm flipV="1">
                    <a:off x="4327920" y="2769839"/>
                    <a:ext cx="768240" cy="339120"/>
                  </a:xfrm>
                  <a:prstGeom prst="line">
                    <a:avLst/>
                  </a:prstGeom>
                  <a:noFill/>
                  <a:ln w="38160" cap="sq">
                    <a:solidFill>
                      <a:srgbClr val="99CC00"/>
                    </a:solidFill>
                    <a:prstDash val="solid"/>
                    <a:miter/>
                  </a:ln>
                </p:spPr>
                <p:txBody>
                  <a:bodyPr vert="horz" wrap="square" lIns="90000" tIns="46800" rIns="90000" bIns="46800" anchor="t" anchorCtr="0" compatLnSpc="0">
                    <a:noAutofit/>
                  </a:bodyPr>
                  <a:lstStyle/>
                  <a:p>
                    <a:pPr marL="0" marR="0" lvl="0" indent="0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GB" sz="1800" b="0" i="0" u="none" strike="noStrike" kern="1200" cap="none">
                      <a:ln>
                        <a:noFill/>
                      </a:ln>
                      <a:solidFill>
                        <a:schemeClr val="bg2"/>
                      </a:solidFill>
                      <a:latin typeface="Liberation Sans" pitchFamily="18"/>
                      <a:ea typeface="Microsoft YaHei" pitchFamily="2"/>
                      <a:cs typeface="Arial" pitchFamily="2"/>
                    </a:endParaRPr>
                  </a:p>
                </p:txBody>
              </p:sp>
              <p:sp>
                <p:nvSpPr>
                  <p:cNvPr id="64" name="Gerade Verbindung 188">
                    <a:extLst>
                      <a:ext uri="{FF2B5EF4-FFF2-40B4-BE49-F238E27FC236}">
                        <a16:creationId xmlns:a16="http://schemas.microsoft.com/office/drawing/2014/main" id="{64FB774D-F6D8-4DF2-90AE-D710097012B5}"/>
                      </a:ext>
                    </a:extLst>
                  </p:cNvPr>
                  <p:cNvSpPr/>
                  <p:nvPr/>
                </p:nvSpPr>
                <p:spPr>
                  <a:xfrm>
                    <a:off x="4327920" y="3108959"/>
                    <a:ext cx="0" cy="214560"/>
                  </a:xfrm>
                  <a:prstGeom prst="line">
                    <a:avLst/>
                  </a:prstGeom>
                  <a:noFill/>
                  <a:ln w="38160" cap="sq">
                    <a:solidFill>
                      <a:srgbClr val="99CC00"/>
                    </a:solidFill>
                    <a:prstDash val="solid"/>
                    <a:miter/>
                  </a:ln>
                </p:spPr>
                <p:txBody>
                  <a:bodyPr vert="horz" wrap="square" lIns="90000" tIns="46800" rIns="90000" bIns="46800" anchor="t" anchorCtr="0" compatLnSpc="0">
                    <a:noAutofit/>
                  </a:bodyPr>
                  <a:lstStyle/>
                  <a:p>
                    <a:pPr marL="0" marR="0" lvl="0" indent="0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GB" sz="1800" b="0" i="0" u="none" strike="noStrike" kern="1200" cap="none">
                      <a:ln>
                        <a:noFill/>
                      </a:ln>
                      <a:solidFill>
                        <a:schemeClr val="bg2"/>
                      </a:solidFill>
                      <a:latin typeface="Liberation Sans" pitchFamily="18"/>
                      <a:ea typeface="Microsoft YaHei" pitchFamily="2"/>
                      <a:cs typeface="Arial" pitchFamily="2"/>
                    </a:endParaRPr>
                  </a:p>
                </p:txBody>
              </p:sp>
            </p:grpSp>
          </p:grpSp>
        </p:grpSp>
        <p:grpSp>
          <p:nvGrpSpPr>
            <p:cNvPr id="19" name="Gruppieren 116">
              <a:extLst>
                <a:ext uri="{FF2B5EF4-FFF2-40B4-BE49-F238E27FC236}">
                  <a16:creationId xmlns:a16="http://schemas.microsoft.com/office/drawing/2014/main" id="{C2A6F823-EA88-43EA-AEDC-AF8FC28EBBE9}"/>
                </a:ext>
              </a:extLst>
            </p:cNvPr>
            <p:cNvGrpSpPr/>
            <p:nvPr/>
          </p:nvGrpSpPr>
          <p:grpSpPr>
            <a:xfrm>
              <a:off x="1664279" y="3842640"/>
              <a:ext cx="3168361" cy="1743350"/>
              <a:chOff x="1664279" y="3842640"/>
              <a:chExt cx="3168361" cy="1743350"/>
            </a:xfrm>
          </p:grpSpPr>
          <p:sp>
            <p:nvSpPr>
              <p:cNvPr id="51" name="Rechteck 94">
                <a:extLst>
                  <a:ext uri="{FF2B5EF4-FFF2-40B4-BE49-F238E27FC236}">
                    <a16:creationId xmlns:a16="http://schemas.microsoft.com/office/drawing/2014/main" id="{2C587B3B-585B-441B-AE7A-E8AB4CDDF4AA}"/>
                  </a:ext>
                </a:extLst>
              </p:cNvPr>
              <p:cNvSpPr/>
              <p:nvPr/>
            </p:nvSpPr>
            <p:spPr>
              <a:xfrm>
                <a:off x="1843199" y="5345280"/>
                <a:ext cx="1428840" cy="2232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333399"/>
              </a:solidFill>
              <a:ln>
                <a:noFill/>
                <a:prstDash val="solid"/>
              </a:ln>
            </p:spPr>
            <p:txBody>
              <a:bodyPr vert="horz" wrap="none" lIns="0" tIns="0" rIns="0" bIns="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 cap="none">
                  <a:ln>
                    <a:noFill/>
                  </a:ln>
                  <a:solidFill>
                    <a:schemeClr val="bg2"/>
                  </a:solidFill>
                  <a:latin typeface="Liberation Sans" pitchFamily="18"/>
                  <a:ea typeface="Microsoft YaHei" pitchFamily="2"/>
                  <a:cs typeface="Arial" pitchFamily="2"/>
                </a:endParaRPr>
              </a:p>
            </p:txBody>
          </p:sp>
          <p:grpSp>
            <p:nvGrpSpPr>
              <p:cNvPr id="52" name="Gruppieren 285">
                <a:extLst>
                  <a:ext uri="{FF2B5EF4-FFF2-40B4-BE49-F238E27FC236}">
                    <a16:creationId xmlns:a16="http://schemas.microsoft.com/office/drawing/2014/main" id="{EB011775-5473-4BED-A4ED-1760DF661E9A}"/>
                  </a:ext>
                </a:extLst>
              </p:cNvPr>
              <p:cNvGrpSpPr/>
              <p:nvPr/>
            </p:nvGrpSpPr>
            <p:grpSpPr>
              <a:xfrm>
                <a:off x="1664279" y="3842640"/>
                <a:ext cx="3168361" cy="1743350"/>
                <a:chOff x="1664279" y="3842640"/>
                <a:chExt cx="3168361" cy="1743350"/>
              </a:xfrm>
            </p:grpSpPr>
            <p:grpSp>
              <p:nvGrpSpPr>
                <p:cNvPr id="53" name="Gruppieren 131">
                  <a:extLst>
                    <a:ext uri="{FF2B5EF4-FFF2-40B4-BE49-F238E27FC236}">
                      <a16:creationId xmlns:a16="http://schemas.microsoft.com/office/drawing/2014/main" id="{DFF56AD9-08D2-44D0-B444-A07311B2121A}"/>
                    </a:ext>
                  </a:extLst>
                </p:cNvPr>
                <p:cNvGrpSpPr/>
                <p:nvPr/>
              </p:nvGrpSpPr>
              <p:grpSpPr>
                <a:xfrm>
                  <a:off x="1664279" y="4394879"/>
                  <a:ext cx="1620720" cy="1191111"/>
                  <a:chOff x="1664279" y="4394879"/>
                  <a:chExt cx="1620720" cy="1191111"/>
                </a:xfrm>
              </p:grpSpPr>
              <p:pic>
                <p:nvPicPr>
                  <p:cNvPr id="57" name="Picture 2" descr="http://www.zeiss.de/C12567BE00472A5C/GraphikTitelIntern/ELYRA_System_PS_1/$File/ELYRA_System_big.jpg">
                    <a:extLst>
                      <a:ext uri="{FF2B5EF4-FFF2-40B4-BE49-F238E27FC236}">
                        <a16:creationId xmlns:a16="http://schemas.microsoft.com/office/drawing/2014/main" id="{A9DAF9B4-3F7D-4D92-82C8-A4B84206872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5">
                    <a:lum/>
                    <a:alphaModFix/>
                  </a:blip>
                  <a:srcRect/>
                  <a:stretch>
                    <a:fillRect/>
                  </a:stretch>
                </p:blipFill>
                <p:spPr>
                  <a:xfrm>
                    <a:off x="1843199" y="4394879"/>
                    <a:ext cx="1428120" cy="95148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58" name="Rectangle 10">
                    <a:extLst>
                      <a:ext uri="{FF2B5EF4-FFF2-40B4-BE49-F238E27FC236}">
                        <a16:creationId xmlns:a16="http://schemas.microsoft.com/office/drawing/2014/main" id="{2D9CA6C8-A9AE-4EEC-8968-96DC41EB817D}"/>
                      </a:ext>
                    </a:extLst>
                  </p:cNvPr>
                  <p:cNvSpPr/>
                  <p:nvPr/>
                </p:nvSpPr>
                <p:spPr>
                  <a:xfrm>
                    <a:off x="1664279" y="5308919"/>
                    <a:ext cx="1620720" cy="277071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square" lIns="92160" tIns="46080" rIns="92160" bIns="46080" anchor="t" anchorCtr="0" compatLnSpc="0">
                    <a:spAutoFit/>
                  </a:bodyPr>
                  <a:lstStyle/>
                  <a:p>
                    <a:pPr marL="363239" marR="0" lvl="1" indent="-183960" algn="l" rtl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r>
                      <a:rPr lang="en-GB" sz="1400" b="0" i="0" u="none" strike="noStrike" kern="1200" cap="none" baseline="0">
                        <a:ln>
                          <a:noFill/>
                        </a:ln>
                        <a:solidFill>
                          <a:schemeClr val="bg2"/>
                        </a:solidFill>
                        <a:latin typeface="Arial" pitchFamily="18"/>
                        <a:ea typeface="Arial" pitchFamily="2"/>
                        <a:cs typeface="Arial" pitchFamily="2"/>
                      </a:rPr>
                      <a:t>Superresolution</a:t>
                    </a:r>
                  </a:p>
                </p:txBody>
              </p:sp>
            </p:grpSp>
            <p:grpSp>
              <p:nvGrpSpPr>
                <p:cNvPr id="54" name="Gruppieren 284">
                  <a:extLst>
                    <a:ext uri="{FF2B5EF4-FFF2-40B4-BE49-F238E27FC236}">
                      <a16:creationId xmlns:a16="http://schemas.microsoft.com/office/drawing/2014/main" id="{262BFEB9-8993-4A21-8359-A5B399DFE452}"/>
                    </a:ext>
                  </a:extLst>
                </p:cNvPr>
                <p:cNvGrpSpPr/>
                <p:nvPr/>
              </p:nvGrpSpPr>
              <p:grpSpPr>
                <a:xfrm>
                  <a:off x="3343319" y="3842640"/>
                  <a:ext cx="1489321" cy="611640"/>
                  <a:chOff x="3343319" y="3842640"/>
                  <a:chExt cx="1489321" cy="611640"/>
                </a:xfrm>
              </p:grpSpPr>
              <p:sp>
                <p:nvSpPr>
                  <p:cNvPr id="55" name="Gerade Verbindung 194">
                    <a:extLst>
                      <a:ext uri="{FF2B5EF4-FFF2-40B4-BE49-F238E27FC236}">
                        <a16:creationId xmlns:a16="http://schemas.microsoft.com/office/drawing/2014/main" id="{5FFDF1FA-3879-47D7-B940-BE0DC3817823}"/>
                      </a:ext>
                    </a:extLst>
                  </p:cNvPr>
                  <p:cNvSpPr/>
                  <p:nvPr/>
                </p:nvSpPr>
                <p:spPr>
                  <a:xfrm flipV="1">
                    <a:off x="3343319" y="3846600"/>
                    <a:ext cx="1487881" cy="607680"/>
                  </a:xfrm>
                  <a:prstGeom prst="line">
                    <a:avLst/>
                  </a:prstGeom>
                  <a:noFill/>
                  <a:ln w="38160" cap="sq">
                    <a:solidFill>
                      <a:srgbClr val="99CC00"/>
                    </a:solidFill>
                    <a:prstDash val="solid"/>
                    <a:miter/>
                  </a:ln>
                </p:spPr>
                <p:txBody>
                  <a:bodyPr vert="horz" wrap="square" lIns="90000" tIns="46800" rIns="90000" bIns="46800" anchor="t" anchorCtr="0" compatLnSpc="0">
                    <a:noAutofit/>
                  </a:bodyPr>
                  <a:lstStyle/>
                  <a:p>
                    <a:pPr marL="0" marR="0" lvl="0" indent="0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GB" sz="1800" b="0" i="0" u="none" strike="noStrike" kern="1200" cap="none">
                      <a:ln>
                        <a:noFill/>
                      </a:ln>
                      <a:solidFill>
                        <a:schemeClr val="bg2"/>
                      </a:solidFill>
                      <a:latin typeface="Liberation Sans" pitchFamily="18"/>
                      <a:ea typeface="Microsoft YaHei" pitchFamily="2"/>
                      <a:cs typeface="Arial" pitchFamily="2"/>
                    </a:endParaRPr>
                  </a:p>
                </p:txBody>
              </p:sp>
              <p:sp>
                <p:nvSpPr>
                  <p:cNvPr id="56" name="Gerade Verbindung 195">
                    <a:extLst>
                      <a:ext uri="{FF2B5EF4-FFF2-40B4-BE49-F238E27FC236}">
                        <a16:creationId xmlns:a16="http://schemas.microsoft.com/office/drawing/2014/main" id="{7A5F1BB9-AF6A-415B-8EE2-355E01702248}"/>
                      </a:ext>
                    </a:extLst>
                  </p:cNvPr>
                  <p:cNvSpPr/>
                  <p:nvPr/>
                </p:nvSpPr>
                <p:spPr>
                  <a:xfrm flipH="1">
                    <a:off x="4831200" y="3842640"/>
                    <a:ext cx="1440" cy="166319"/>
                  </a:xfrm>
                  <a:prstGeom prst="line">
                    <a:avLst/>
                  </a:prstGeom>
                  <a:noFill/>
                  <a:ln w="38160" cap="sq">
                    <a:solidFill>
                      <a:srgbClr val="99CC00"/>
                    </a:solidFill>
                    <a:prstDash val="solid"/>
                    <a:miter/>
                  </a:ln>
                </p:spPr>
                <p:txBody>
                  <a:bodyPr vert="horz" wrap="square" lIns="90000" tIns="46800" rIns="90000" bIns="46800" anchor="t" anchorCtr="0" compatLnSpc="0">
                    <a:noAutofit/>
                  </a:bodyPr>
                  <a:lstStyle/>
                  <a:p>
                    <a:pPr marL="0" marR="0" lvl="0" indent="0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GB" sz="1800" b="0" i="0" u="none" strike="noStrike" kern="1200" cap="none">
                      <a:ln>
                        <a:noFill/>
                      </a:ln>
                      <a:solidFill>
                        <a:schemeClr val="bg2"/>
                      </a:solidFill>
                      <a:latin typeface="Liberation Sans" pitchFamily="18"/>
                      <a:ea typeface="Microsoft YaHei" pitchFamily="2"/>
                      <a:cs typeface="Arial" pitchFamily="2"/>
                    </a:endParaRPr>
                  </a:p>
                </p:txBody>
              </p:sp>
            </p:grpSp>
          </p:grpSp>
        </p:grpSp>
        <p:grpSp>
          <p:nvGrpSpPr>
            <p:cNvPr id="20" name="Gruppieren 117">
              <a:extLst>
                <a:ext uri="{FF2B5EF4-FFF2-40B4-BE49-F238E27FC236}">
                  <a16:creationId xmlns:a16="http://schemas.microsoft.com/office/drawing/2014/main" id="{FFBA435D-90CB-4DC0-B2A9-84296E162E72}"/>
                </a:ext>
              </a:extLst>
            </p:cNvPr>
            <p:cNvGrpSpPr/>
            <p:nvPr/>
          </p:nvGrpSpPr>
          <p:grpSpPr>
            <a:xfrm>
              <a:off x="3321359" y="4204440"/>
              <a:ext cx="2853001" cy="1778631"/>
              <a:chOff x="3321359" y="4204440"/>
              <a:chExt cx="2853001" cy="1778631"/>
            </a:xfrm>
          </p:grpSpPr>
          <p:sp>
            <p:nvSpPr>
              <p:cNvPr id="43" name="Rechteck 103">
                <a:extLst>
                  <a:ext uri="{FF2B5EF4-FFF2-40B4-BE49-F238E27FC236}">
                    <a16:creationId xmlns:a16="http://schemas.microsoft.com/office/drawing/2014/main" id="{6B9D07CD-B0D8-495E-97A5-1DCDA20108A8}"/>
                  </a:ext>
                </a:extLst>
              </p:cNvPr>
              <p:cNvSpPr/>
              <p:nvPr/>
            </p:nvSpPr>
            <p:spPr>
              <a:xfrm>
                <a:off x="3505679" y="5742360"/>
                <a:ext cx="1616760" cy="22176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333399"/>
              </a:solidFill>
              <a:ln>
                <a:noFill/>
                <a:prstDash val="solid"/>
              </a:ln>
            </p:spPr>
            <p:txBody>
              <a:bodyPr vert="horz" wrap="none" lIns="0" tIns="0" rIns="0" bIns="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 cap="none">
                  <a:ln>
                    <a:noFill/>
                  </a:ln>
                  <a:solidFill>
                    <a:schemeClr val="bg2"/>
                  </a:solidFill>
                  <a:latin typeface="Liberation Sans" pitchFamily="18"/>
                  <a:ea typeface="Microsoft YaHei" pitchFamily="2"/>
                  <a:cs typeface="Arial" pitchFamily="2"/>
                </a:endParaRPr>
              </a:p>
            </p:txBody>
          </p:sp>
          <p:grpSp>
            <p:nvGrpSpPr>
              <p:cNvPr id="44" name="Gruppieren 295">
                <a:extLst>
                  <a:ext uri="{FF2B5EF4-FFF2-40B4-BE49-F238E27FC236}">
                    <a16:creationId xmlns:a16="http://schemas.microsoft.com/office/drawing/2014/main" id="{3DD3E27A-9A10-472F-8C22-A2C57929B85E}"/>
                  </a:ext>
                </a:extLst>
              </p:cNvPr>
              <p:cNvGrpSpPr/>
              <p:nvPr/>
            </p:nvGrpSpPr>
            <p:grpSpPr>
              <a:xfrm>
                <a:off x="3321359" y="4204440"/>
                <a:ext cx="2853001" cy="1778631"/>
                <a:chOff x="3321359" y="4204440"/>
                <a:chExt cx="2853001" cy="1778631"/>
              </a:xfrm>
            </p:grpSpPr>
            <p:grpSp>
              <p:nvGrpSpPr>
                <p:cNvPr id="45" name="Gruppieren 259">
                  <a:extLst>
                    <a:ext uri="{FF2B5EF4-FFF2-40B4-BE49-F238E27FC236}">
                      <a16:creationId xmlns:a16="http://schemas.microsoft.com/office/drawing/2014/main" id="{75A4C8FC-A705-46FE-BD35-6E12EB0CFD3C}"/>
                    </a:ext>
                  </a:extLst>
                </p:cNvPr>
                <p:cNvGrpSpPr/>
                <p:nvPr/>
              </p:nvGrpSpPr>
              <p:grpSpPr>
                <a:xfrm>
                  <a:off x="5124960" y="4452480"/>
                  <a:ext cx="1049400" cy="449999"/>
                  <a:chOff x="5124960" y="4452480"/>
                  <a:chExt cx="1049400" cy="449999"/>
                </a:xfrm>
              </p:grpSpPr>
              <p:sp>
                <p:nvSpPr>
                  <p:cNvPr id="49" name="Gerade Verbindung 199">
                    <a:extLst>
                      <a:ext uri="{FF2B5EF4-FFF2-40B4-BE49-F238E27FC236}">
                        <a16:creationId xmlns:a16="http://schemas.microsoft.com/office/drawing/2014/main" id="{1AC59133-97DF-49A9-8B2A-FBB11A2BF6CB}"/>
                      </a:ext>
                    </a:extLst>
                  </p:cNvPr>
                  <p:cNvSpPr/>
                  <p:nvPr/>
                </p:nvSpPr>
                <p:spPr>
                  <a:xfrm flipV="1">
                    <a:off x="5124960" y="4452480"/>
                    <a:ext cx="1049400" cy="449999"/>
                  </a:xfrm>
                  <a:prstGeom prst="line">
                    <a:avLst/>
                  </a:prstGeom>
                  <a:noFill/>
                  <a:ln w="38160" cap="sq">
                    <a:solidFill>
                      <a:srgbClr val="99CC00"/>
                    </a:solidFill>
                    <a:prstDash val="solid"/>
                    <a:miter/>
                  </a:ln>
                </p:spPr>
                <p:txBody>
                  <a:bodyPr vert="horz" wrap="square" lIns="90000" tIns="46800" rIns="90000" bIns="46800" anchor="t" anchorCtr="0" compatLnSpc="0">
                    <a:noAutofit/>
                  </a:bodyPr>
                  <a:lstStyle/>
                  <a:p>
                    <a:pPr marL="0" marR="0" lvl="0" indent="0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GB" sz="1800" b="0" i="0" u="none" strike="noStrike" kern="1200" cap="none">
                      <a:ln>
                        <a:noFill/>
                      </a:ln>
                      <a:solidFill>
                        <a:schemeClr val="bg2"/>
                      </a:solidFill>
                      <a:latin typeface="Liberation Sans" pitchFamily="18"/>
                      <a:ea typeface="Microsoft YaHei" pitchFamily="2"/>
                      <a:cs typeface="Arial" pitchFamily="2"/>
                    </a:endParaRPr>
                  </a:p>
                </p:txBody>
              </p:sp>
              <p:sp>
                <p:nvSpPr>
                  <p:cNvPr id="50" name="Gerade Verbindung 200">
                    <a:extLst>
                      <a:ext uri="{FF2B5EF4-FFF2-40B4-BE49-F238E27FC236}">
                        <a16:creationId xmlns:a16="http://schemas.microsoft.com/office/drawing/2014/main" id="{4B7029D4-936B-4EB5-870B-DD3E1084168F}"/>
                      </a:ext>
                    </a:extLst>
                  </p:cNvPr>
                  <p:cNvSpPr/>
                  <p:nvPr/>
                </p:nvSpPr>
                <p:spPr>
                  <a:xfrm flipH="1">
                    <a:off x="6162840" y="4452480"/>
                    <a:ext cx="1440" cy="176040"/>
                  </a:xfrm>
                  <a:prstGeom prst="line">
                    <a:avLst/>
                  </a:prstGeom>
                  <a:noFill/>
                  <a:ln w="38160" cap="sq">
                    <a:solidFill>
                      <a:srgbClr val="99CC00"/>
                    </a:solidFill>
                    <a:prstDash val="solid"/>
                    <a:miter/>
                  </a:ln>
                </p:spPr>
                <p:txBody>
                  <a:bodyPr vert="horz" wrap="square" lIns="90000" tIns="46800" rIns="90000" bIns="46800" anchor="t" anchorCtr="0" compatLnSpc="0">
                    <a:noAutofit/>
                  </a:bodyPr>
                  <a:lstStyle/>
                  <a:p>
                    <a:pPr marL="0" marR="0" lvl="0" indent="0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GB" sz="1800" b="0" i="0" u="none" strike="noStrike" kern="1200" cap="none">
                      <a:ln>
                        <a:noFill/>
                      </a:ln>
                      <a:solidFill>
                        <a:schemeClr val="bg2"/>
                      </a:solidFill>
                      <a:latin typeface="Liberation Sans" pitchFamily="18"/>
                      <a:ea typeface="Microsoft YaHei" pitchFamily="2"/>
                      <a:cs typeface="Arial" pitchFamily="2"/>
                    </a:endParaRPr>
                  </a:p>
                </p:txBody>
              </p:sp>
            </p:grpSp>
            <p:grpSp>
              <p:nvGrpSpPr>
                <p:cNvPr id="46" name="Gruppieren 127">
                  <a:extLst>
                    <a:ext uri="{FF2B5EF4-FFF2-40B4-BE49-F238E27FC236}">
                      <a16:creationId xmlns:a16="http://schemas.microsoft.com/office/drawing/2014/main" id="{762245D6-F91F-44A4-BACE-79875F3CEA60}"/>
                    </a:ext>
                  </a:extLst>
                </p:cNvPr>
                <p:cNvGrpSpPr/>
                <p:nvPr/>
              </p:nvGrpSpPr>
              <p:grpSpPr>
                <a:xfrm>
                  <a:off x="3321359" y="4204440"/>
                  <a:ext cx="1887120" cy="1778631"/>
                  <a:chOff x="3321359" y="4204440"/>
                  <a:chExt cx="1887120" cy="1778631"/>
                </a:xfrm>
              </p:grpSpPr>
              <p:pic>
                <p:nvPicPr>
                  <p:cNvPr id="47" name="Picture 15" descr="ZEISS ULTRAplus dl tb 20080722 Kopie">
                    <a:extLst>
                      <a:ext uri="{FF2B5EF4-FFF2-40B4-BE49-F238E27FC236}">
                        <a16:creationId xmlns:a16="http://schemas.microsoft.com/office/drawing/2014/main" id="{6BAA639A-053D-4EDC-B794-C415D524F54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6">
                    <a:lum/>
                    <a:alphaModFix/>
                  </a:blip>
                  <a:srcRect b="8037"/>
                  <a:stretch>
                    <a:fillRect/>
                  </a:stretch>
                </p:blipFill>
                <p:spPr>
                  <a:xfrm>
                    <a:off x="3494879" y="4204440"/>
                    <a:ext cx="1713600" cy="15379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48" name="Rectangle 10">
                    <a:extLst>
                      <a:ext uri="{FF2B5EF4-FFF2-40B4-BE49-F238E27FC236}">
                        <a16:creationId xmlns:a16="http://schemas.microsoft.com/office/drawing/2014/main" id="{DD6937C4-3404-4599-BA7D-D648217A3161}"/>
                      </a:ext>
                    </a:extLst>
                  </p:cNvPr>
                  <p:cNvSpPr/>
                  <p:nvPr/>
                </p:nvSpPr>
                <p:spPr>
                  <a:xfrm>
                    <a:off x="3321359" y="5706000"/>
                    <a:ext cx="1839960" cy="277071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square" lIns="92160" tIns="46080" rIns="92160" bIns="46080" anchor="t" anchorCtr="0" compatLnSpc="0">
                    <a:spAutoFit/>
                  </a:bodyPr>
                  <a:lstStyle/>
                  <a:p>
                    <a:pPr marL="363239" marR="0" lvl="1" indent="-183960" algn="l" rtl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r>
                      <a:rPr lang="en-GB" sz="1400" b="0" i="0" u="none" strike="noStrike" kern="1200" cap="none" baseline="0">
                        <a:ln>
                          <a:noFill/>
                        </a:ln>
                        <a:solidFill>
                          <a:schemeClr val="bg2"/>
                        </a:solidFill>
                        <a:latin typeface="Arial" pitchFamily="18"/>
                        <a:ea typeface="Arial" pitchFamily="2"/>
                        <a:cs typeface="Arial" pitchFamily="2"/>
                      </a:rPr>
                      <a:t>Scanning Electron</a:t>
                    </a:r>
                  </a:p>
                </p:txBody>
              </p:sp>
            </p:grpSp>
          </p:grpSp>
        </p:grpSp>
        <p:grpSp>
          <p:nvGrpSpPr>
            <p:cNvPr id="21" name="Gruppieren 125">
              <a:extLst>
                <a:ext uri="{FF2B5EF4-FFF2-40B4-BE49-F238E27FC236}">
                  <a16:creationId xmlns:a16="http://schemas.microsoft.com/office/drawing/2014/main" id="{DD4D2E7D-B8D4-429A-9EA8-77CAABF2FE05}"/>
                </a:ext>
              </a:extLst>
            </p:cNvPr>
            <p:cNvGrpSpPr/>
            <p:nvPr/>
          </p:nvGrpSpPr>
          <p:grpSpPr>
            <a:xfrm>
              <a:off x="6939360" y="4811040"/>
              <a:ext cx="2107438" cy="1856391"/>
              <a:chOff x="6939360" y="4811040"/>
              <a:chExt cx="2107438" cy="1856391"/>
            </a:xfrm>
          </p:grpSpPr>
          <p:sp>
            <p:nvSpPr>
              <p:cNvPr id="39" name="Rechteck 105">
                <a:extLst>
                  <a:ext uri="{FF2B5EF4-FFF2-40B4-BE49-F238E27FC236}">
                    <a16:creationId xmlns:a16="http://schemas.microsoft.com/office/drawing/2014/main" id="{9AB0204E-ACFD-4318-B93E-88F9C70CAD2F}"/>
                  </a:ext>
                </a:extLst>
              </p:cNvPr>
              <p:cNvSpPr/>
              <p:nvPr/>
            </p:nvSpPr>
            <p:spPr>
              <a:xfrm>
                <a:off x="7152479" y="6438960"/>
                <a:ext cx="1894319" cy="22176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333399"/>
              </a:solidFill>
              <a:ln>
                <a:noFill/>
                <a:prstDash val="solid"/>
              </a:ln>
            </p:spPr>
            <p:txBody>
              <a:bodyPr vert="horz" wrap="none" lIns="0" tIns="0" rIns="0" bIns="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 cap="none">
                  <a:ln>
                    <a:noFill/>
                  </a:ln>
                  <a:solidFill>
                    <a:schemeClr val="bg2"/>
                  </a:solidFill>
                  <a:latin typeface="Liberation Sans" pitchFamily="18"/>
                  <a:ea typeface="Microsoft YaHei" pitchFamily="2"/>
                  <a:cs typeface="Arial" pitchFamily="2"/>
                </a:endParaRPr>
              </a:p>
            </p:txBody>
          </p:sp>
          <p:grpSp>
            <p:nvGrpSpPr>
              <p:cNvPr id="40" name="Gruppieren 133">
                <a:extLst>
                  <a:ext uri="{FF2B5EF4-FFF2-40B4-BE49-F238E27FC236}">
                    <a16:creationId xmlns:a16="http://schemas.microsoft.com/office/drawing/2014/main" id="{96A06813-1ED8-4BC3-984A-E05FFDD43CD6}"/>
                  </a:ext>
                </a:extLst>
              </p:cNvPr>
              <p:cNvGrpSpPr/>
              <p:nvPr/>
            </p:nvGrpSpPr>
            <p:grpSpPr>
              <a:xfrm>
                <a:off x="6939360" y="4811040"/>
                <a:ext cx="1975932" cy="1856391"/>
                <a:chOff x="6939360" y="4811040"/>
                <a:chExt cx="1975932" cy="1856391"/>
              </a:xfrm>
            </p:grpSpPr>
            <p:sp>
              <p:nvSpPr>
                <p:cNvPr id="41" name="Rectangle 10">
                  <a:extLst>
                    <a:ext uri="{FF2B5EF4-FFF2-40B4-BE49-F238E27FC236}">
                      <a16:creationId xmlns:a16="http://schemas.microsoft.com/office/drawing/2014/main" id="{E158608D-4464-4648-AC18-A6740ABFAB7D}"/>
                    </a:ext>
                  </a:extLst>
                </p:cNvPr>
                <p:cNvSpPr/>
                <p:nvPr/>
              </p:nvSpPr>
              <p:spPr>
                <a:xfrm>
                  <a:off x="6939360" y="6390360"/>
                  <a:ext cx="1975932" cy="277071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2160" tIns="46080" rIns="92160" bIns="46080" anchor="t" anchorCtr="0" compatLnSpc="0">
                  <a:spAutoFit/>
                </a:bodyPr>
                <a:lstStyle/>
                <a:p>
                  <a:pPr marL="363239" marR="0" lvl="1" indent="-183960" algn="l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r>
                    <a:rPr lang="en-GB" sz="1400" b="0" i="0" u="none" strike="noStrike" kern="1200" cap="none" baseline="0">
                      <a:ln>
                        <a:noFill/>
                      </a:ln>
                      <a:solidFill>
                        <a:schemeClr val="bg2"/>
                      </a:solidFill>
                      <a:latin typeface="Arial" pitchFamily="18"/>
                      <a:ea typeface="Arial" pitchFamily="2"/>
                      <a:cs typeface="Arial" pitchFamily="2"/>
                    </a:rPr>
                    <a:t>Transmission Electron</a:t>
                  </a:r>
                </a:p>
              </p:txBody>
            </p:sp>
            <p:pic>
              <p:nvPicPr>
                <p:cNvPr id="42" name="Picture 20" descr="ZEISS LIBRA 120 PLUS 20080730">
                  <a:extLst>
                    <a:ext uri="{FF2B5EF4-FFF2-40B4-BE49-F238E27FC236}">
                      <a16:creationId xmlns:a16="http://schemas.microsoft.com/office/drawing/2014/main" id="{4E28506E-D2F4-4C45-B36B-372DB78D59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7359479" y="4811040"/>
                  <a:ext cx="1334880" cy="159516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2" name="Gruppieren 120">
              <a:extLst>
                <a:ext uri="{FF2B5EF4-FFF2-40B4-BE49-F238E27FC236}">
                  <a16:creationId xmlns:a16="http://schemas.microsoft.com/office/drawing/2014/main" id="{AABFD10C-114B-400E-966C-5F6FDDA76834}"/>
                </a:ext>
              </a:extLst>
            </p:cNvPr>
            <p:cNvGrpSpPr/>
            <p:nvPr/>
          </p:nvGrpSpPr>
          <p:grpSpPr>
            <a:xfrm>
              <a:off x="5180400" y="4847400"/>
              <a:ext cx="1868399" cy="1812959"/>
              <a:chOff x="5180400" y="4847400"/>
              <a:chExt cx="1868399" cy="1812959"/>
            </a:xfrm>
          </p:grpSpPr>
          <p:sp>
            <p:nvSpPr>
              <p:cNvPr id="32" name="Rechteck 104">
                <a:extLst>
                  <a:ext uri="{FF2B5EF4-FFF2-40B4-BE49-F238E27FC236}">
                    <a16:creationId xmlns:a16="http://schemas.microsoft.com/office/drawing/2014/main" id="{62F4B0C4-659F-4EF5-9472-233ADDD41B68}"/>
                  </a:ext>
                </a:extLst>
              </p:cNvPr>
              <p:cNvSpPr/>
              <p:nvPr/>
            </p:nvSpPr>
            <p:spPr>
              <a:xfrm>
                <a:off x="5317560" y="6438599"/>
                <a:ext cx="1617120" cy="22176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333399"/>
              </a:solidFill>
              <a:ln>
                <a:noFill/>
                <a:prstDash val="solid"/>
              </a:ln>
            </p:spPr>
            <p:txBody>
              <a:bodyPr vert="horz" wrap="none" lIns="0" tIns="0" rIns="0" bIns="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 cap="none">
                  <a:ln>
                    <a:noFill/>
                  </a:ln>
                  <a:solidFill>
                    <a:schemeClr val="bg2"/>
                  </a:solidFill>
                  <a:latin typeface="Liberation Sans" pitchFamily="18"/>
                  <a:ea typeface="Microsoft YaHei" pitchFamily="2"/>
                  <a:cs typeface="Arial" pitchFamily="2"/>
                </a:endParaRPr>
              </a:p>
            </p:txBody>
          </p:sp>
          <p:grpSp>
            <p:nvGrpSpPr>
              <p:cNvPr id="33" name="Gruppieren 296">
                <a:extLst>
                  <a:ext uri="{FF2B5EF4-FFF2-40B4-BE49-F238E27FC236}">
                    <a16:creationId xmlns:a16="http://schemas.microsoft.com/office/drawing/2014/main" id="{E7AE6A6F-76B8-42EA-A6EC-7AD188F428EA}"/>
                  </a:ext>
                </a:extLst>
              </p:cNvPr>
              <p:cNvGrpSpPr/>
              <p:nvPr/>
            </p:nvGrpSpPr>
            <p:grpSpPr>
              <a:xfrm>
                <a:off x="5180400" y="4847400"/>
                <a:ext cx="1868399" cy="1808511"/>
                <a:chOff x="5180400" y="4847400"/>
                <a:chExt cx="1868399" cy="1808511"/>
              </a:xfrm>
            </p:grpSpPr>
            <p:sp>
              <p:nvSpPr>
                <p:cNvPr id="34" name="Gerade Verbindung 203">
                  <a:extLst>
                    <a:ext uri="{FF2B5EF4-FFF2-40B4-BE49-F238E27FC236}">
                      <a16:creationId xmlns:a16="http://schemas.microsoft.com/office/drawing/2014/main" id="{BB5FD559-2B58-48A3-8249-B9692EB01014}"/>
                    </a:ext>
                  </a:extLst>
                </p:cNvPr>
                <p:cNvSpPr/>
                <p:nvPr/>
              </p:nvSpPr>
              <p:spPr>
                <a:xfrm flipV="1">
                  <a:off x="6160320" y="4861800"/>
                  <a:ext cx="887040" cy="459360"/>
                </a:xfrm>
                <a:prstGeom prst="line">
                  <a:avLst/>
                </a:prstGeom>
                <a:noFill/>
                <a:ln w="38160" cap="sq">
                  <a:solidFill>
                    <a:srgbClr val="99CC00"/>
                  </a:solidFill>
                  <a:prstDash val="solid"/>
                  <a:miter/>
                </a:ln>
              </p:spPr>
              <p:txBody>
                <a:bodyPr vert="horz" wrap="square" lIns="90000" tIns="46800" rIns="90000" bIns="46800" anchor="t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GB" sz="1800" b="0" i="0" u="none" strike="noStrike" kern="1200" cap="none">
                    <a:ln>
                      <a:noFill/>
                    </a:ln>
                    <a:solidFill>
                      <a:schemeClr val="bg2"/>
                    </a:solidFill>
                    <a:latin typeface="Liberation Sans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35" name="Gerade Verbindung 204">
                  <a:extLst>
                    <a:ext uri="{FF2B5EF4-FFF2-40B4-BE49-F238E27FC236}">
                      <a16:creationId xmlns:a16="http://schemas.microsoft.com/office/drawing/2014/main" id="{303C518B-51A1-4016-903C-4F35527F4024}"/>
                    </a:ext>
                  </a:extLst>
                </p:cNvPr>
                <p:cNvSpPr/>
                <p:nvPr/>
              </p:nvSpPr>
              <p:spPr>
                <a:xfrm flipH="1">
                  <a:off x="7047360" y="4847400"/>
                  <a:ext cx="1439" cy="166320"/>
                </a:xfrm>
                <a:prstGeom prst="line">
                  <a:avLst/>
                </a:prstGeom>
                <a:noFill/>
                <a:ln w="38160" cap="sq">
                  <a:solidFill>
                    <a:srgbClr val="99CC00"/>
                  </a:solidFill>
                  <a:prstDash val="solid"/>
                  <a:miter/>
                </a:ln>
              </p:spPr>
              <p:txBody>
                <a:bodyPr vert="horz" wrap="square" lIns="90000" tIns="46800" rIns="90000" bIns="46800" anchor="t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GB" sz="1800" b="0" i="0" u="none" strike="noStrike" kern="1200" cap="none">
                    <a:ln>
                      <a:noFill/>
                    </a:ln>
                    <a:solidFill>
                      <a:schemeClr val="bg2"/>
                    </a:solidFill>
                    <a:latin typeface="Liberation Sans" pitchFamily="18"/>
                    <a:ea typeface="Microsoft YaHei" pitchFamily="2"/>
                    <a:cs typeface="Arial" pitchFamily="2"/>
                  </a:endParaRPr>
                </a:p>
              </p:txBody>
            </p:sp>
            <p:grpSp>
              <p:nvGrpSpPr>
                <p:cNvPr id="36" name="Gruppieren 255">
                  <a:extLst>
                    <a:ext uri="{FF2B5EF4-FFF2-40B4-BE49-F238E27FC236}">
                      <a16:creationId xmlns:a16="http://schemas.microsoft.com/office/drawing/2014/main" id="{CC8E4974-6442-4435-BC36-61A622842373}"/>
                    </a:ext>
                  </a:extLst>
                </p:cNvPr>
                <p:cNvGrpSpPr/>
                <p:nvPr/>
              </p:nvGrpSpPr>
              <p:grpSpPr>
                <a:xfrm>
                  <a:off x="5180400" y="5027040"/>
                  <a:ext cx="1754280" cy="1628871"/>
                  <a:chOff x="5180400" y="5027040"/>
                  <a:chExt cx="1754280" cy="1628871"/>
                </a:xfrm>
              </p:grpSpPr>
              <p:sp>
                <p:nvSpPr>
                  <p:cNvPr id="37" name="Rectangle 10">
                    <a:extLst>
                      <a:ext uri="{FF2B5EF4-FFF2-40B4-BE49-F238E27FC236}">
                        <a16:creationId xmlns:a16="http://schemas.microsoft.com/office/drawing/2014/main" id="{D3961D78-64D7-4213-9052-47F6A678EBA0}"/>
                      </a:ext>
                    </a:extLst>
                  </p:cNvPr>
                  <p:cNvSpPr/>
                  <p:nvPr/>
                </p:nvSpPr>
                <p:spPr>
                  <a:xfrm>
                    <a:off x="5180400" y="6378840"/>
                    <a:ext cx="1576460" cy="277071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none" lIns="92160" tIns="46080" rIns="92160" bIns="46080" anchor="t" anchorCtr="0" compatLnSpc="0">
                    <a:spAutoFit/>
                  </a:bodyPr>
                  <a:lstStyle/>
                  <a:p>
                    <a:pPr marL="363239" marR="0" lvl="1" indent="-183960" algn="l" rtl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r>
                      <a:rPr lang="en-GB" sz="1400" b="0" i="0" u="none" strike="noStrike" kern="1200" cap="none" baseline="0">
                        <a:ln>
                          <a:noFill/>
                        </a:ln>
                        <a:solidFill>
                          <a:schemeClr val="bg2"/>
                        </a:solidFill>
                        <a:latin typeface="Arial" pitchFamily="18"/>
                        <a:ea typeface="Arial" pitchFamily="2"/>
                        <a:cs typeface="Arial" pitchFamily="2"/>
                      </a:rPr>
                      <a:t>Scanning He-Ion</a:t>
                    </a:r>
                  </a:p>
                </p:txBody>
              </p:sp>
              <p:pic>
                <p:nvPicPr>
                  <p:cNvPr id="38" name="Picture 2">
                    <a:extLst>
                      <a:ext uri="{FF2B5EF4-FFF2-40B4-BE49-F238E27FC236}">
                        <a16:creationId xmlns:a16="http://schemas.microsoft.com/office/drawing/2014/main" id="{477EEF5D-0E4A-40C6-9406-2C1F295A54C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8">
                    <a:lum/>
                    <a:alphaModFix/>
                  </a:blip>
                  <a:srcRect l="2393" t="3442" r="2890" b="2550"/>
                  <a:stretch>
                    <a:fillRect/>
                  </a:stretch>
                </p:blipFill>
                <p:spPr>
                  <a:xfrm>
                    <a:off x="5331240" y="5027040"/>
                    <a:ext cx="1603440" cy="141588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</p:grpSp>
        <p:grpSp>
          <p:nvGrpSpPr>
            <p:cNvPr id="23" name="Gruppieren 135">
              <a:extLst>
                <a:ext uri="{FF2B5EF4-FFF2-40B4-BE49-F238E27FC236}">
                  <a16:creationId xmlns:a16="http://schemas.microsoft.com/office/drawing/2014/main" id="{0364C5D3-2C6A-4B90-ACCA-A4078347D554}"/>
                </a:ext>
              </a:extLst>
            </p:cNvPr>
            <p:cNvGrpSpPr/>
            <p:nvPr/>
          </p:nvGrpSpPr>
          <p:grpSpPr>
            <a:xfrm>
              <a:off x="6159960" y="2424960"/>
              <a:ext cx="2676240" cy="1666800"/>
              <a:chOff x="6159960" y="2424960"/>
              <a:chExt cx="2676240" cy="1666800"/>
            </a:xfrm>
          </p:grpSpPr>
          <p:sp>
            <p:nvSpPr>
              <p:cNvPr id="24" name="Rechteck 102">
                <a:extLst>
                  <a:ext uri="{FF2B5EF4-FFF2-40B4-BE49-F238E27FC236}">
                    <a16:creationId xmlns:a16="http://schemas.microsoft.com/office/drawing/2014/main" id="{AD822CC0-44C0-46E1-8E71-D38D0D1638EA}"/>
                  </a:ext>
                </a:extLst>
              </p:cNvPr>
              <p:cNvSpPr/>
              <p:nvPr/>
            </p:nvSpPr>
            <p:spPr>
              <a:xfrm>
                <a:off x="7218720" y="3796200"/>
                <a:ext cx="1617480" cy="22176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333399"/>
              </a:solidFill>
              <a:ln>
                <a:noFill/>
                <a:prstDash val="solid"/>
              </a:ln>
            </p:spPr>
            <p:txBody>
              <a:bodyPr vert="horz" wrap="none" lIns="0" tIns="0" rIns="0" bIns="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 cap="none">
                  <a:ln>
                    <a:noFill/>
                  </a:ln>
                  <a:solidFill>
                    <a:schemeClr val="bg2"/>
                  </a:solidFill>
                  <a:latin typeface="Liberation Sans" pitchFamily="18"/>
                  <a:ea typeface="Microsoft YaHei" pitchFamily="2"/>
                  <a:cs typeface="Arial" pitchFamily="2"/>
                </a:endParaRPr>
              </a:p>
            </p:txBody>
          </p:sp>
          <p:grpSp>
            <p:nvGrpSpPr>
              <p:cNvPr id="25" name="Gruppieren 290">
                <a:extLst>
                  <a:ext uri="{FF2B5EF4-FFF2-40B4-BE49-F238E27FC236}">
                    <a16:creationId xmlns:a16="http://schemas.microsoft.com/office/drawing/2014/main" id="{463562D8-1E2E-46F4-AB95-AE4F952888D7}"/>
                  </a:ext>
                </a:extLst>
              </p:cNvPr>
              <p:cNvGrpSpPr/>
              <p:nvPr/>
            </p:nvGrpSpPr>
            <p:grpSpPr>
              <a:xfrm>
                <a:off x="6159960" y="2424960"/>
                <a:ext cx="2676240" cy="1666800"/>
                <a:chOff x="6159960" y="2424960"/>
                <a:chExt cx="2676240" cy="1666800"/>
              </a:xfrm>
            </p:grpSpPr>
            <p:grpSp>
              <p:nvGrpSpPr>
                <p:cNvPr id="26" name="Gruppieren 258">
                  <a:extLst>
                    <a:ext uri="{FF2B5EF4-FFF2-40B4-BE49-F238E27FC236}">
                      <a16:creationId xmlns:a16="http://schemas.microsoft.com/office/drawing/2014/main" id="{8B2B8BD8-2C60-409A-8CC7-F89216182130}"/>
                    </a:ext>
                  </a:extLst>
                </p:cNvPr>
                <p:cNvGrpSpPr/>
                <p:nvPr/>
              </p:nvGrpSpPr>
              <p:grpSpPr>
                <a:xfrm>
                  <a:off x="6159960" y="3447720"/>
                  <a:ext cx="1016640" cy="644040"/>
                  <a:chOff x="6159960" y="3447720"/>
                  <a:chExt cx="1016640" cy="644040"/>
                </a:xfrm>
              </p:grpSpPr>
              <p:sp>
                <p:nvSpPr>
                  <p:cNvPr id="30" name="Gerade Verbindung 191">
                    <a:extLst>
                      <a:ext uri="{FF2B5EF4-FFF2-40B4-BE49-F238E27FC236}">
                        <a16:creationId xmlns:a16="http://schemas.microsoft.com/office/drawing/2014/main" id="{A194C843-9834-4C40-9AC4-785AEEC24D99}"/>
                      </a:ext>
                    </a:extLst>
                  </p:cNvPr>
                  <p:cNvSpPr/>
                  <p:nvPr/>
                </p:nvSpPr>
                <p:spPr>
                  <a:xfrm flipV="1">
                    <a:off x="6166440" y="3447720"/>
                    <a:ext cx="1010160" cy="433800"/>
                  </a:xfrm>
                  <a:prstGeom prst="line">
                    <a:avLst/>
                  </a:prstGeom>
                  <a:noFill/>
                  <a:ln w="38160" cap="sq">
                    <a:solidFill>
                      <a:srgbClr val="99CC00"/>
                    </a:solidFill>
                    <a:prstDash val="solid"/>
                    <a:miter/>
                  </a:ln>
                </p:spPr>
                <p:txBody>
                  <a:bodyPr vert="horz" wrap="square" lIns="90000" tIns="46800" rIns="90000" bIns="46800" anchor="t" anchorCtr="0" compatLnSpc="0">
                    <a:noAutofit/>
                  </a:bodyPr>
                  <a:lstStyle/>
                  <a:p>
                    <a:pPr marL="0" marR="0" lvl="0" indent="0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GB" sz="1800" b="0" i="0" u="none" strike="noStrike" kern="1200" cap="none">
                      <a:ln>
                        <a:noFill/>
                      </a:ln>
                      <a:solidFill>
                        <a:schemeClr val="bg2"/>
                      </a:solidFill>
                      <a:latin typeface="Liberation Sans" pitchFamily="18"/>
                      <a:ea typeface="Microsoft YaHei" pitchFamily="2"/>
                      <a:cs typeface="Arial" pitchFamily="2"/>
                    </a:endParaRPr>
                  </a:p>
                </p:txBody>
              </p:sp>
              <p:sp>
                <p:nvSpPr>
                  <p:cNvPr id="31" name="Gerade Verbindung 192">
                    <a:extLst>
                      <a:ext uri="{FF2B5EF4-FFF2-40B4-BE49-F238E27FC236}">
                        <a16:creationId xmlns:a16="http://schemas.microsoft.com/office/drawing/2014/main" id="{FFB3F799-262E-4DBF-9F49-76C56DA5B7F0}"/>
                      </a:ext>
                    </a:extLst>
                  </p:cNvPr>
                  <p:cNvSpPr/>
                  <p:nvPr/>
                </p:nvSpPr>
                <p:spPr>
                  <a:xfrm>
                    <a:off x="6159960" y="3881880"/>
                    <a:ext cx="0" cy="209880"/>
                  </a:xfrm>
                  <a:prstGeom prst="line">
                    <a:avLst/>
                  </a:prstGeom>
                  <a:noFill/>
                  <a:ln w="38160" cap="sq">
                    <a:solidFill>
                      <a:srgbClr val="99CC00"/>
                    </a:solidFill>
                    <a:prstDash val="solid"/>
                    <a:miter/>
                  </a:ln>
                </p:spPr>
                <p:txBody>
                  <a:bodyPr vert="horz" wrap="square" lIns="90000" tIns="46800" rIns="90000" bIns="46800" anchor="t" anchorCtr="0" compatLnSpc="0">
                    <a:noAutofit/>
                  </a:bodyPr>
                  <a:lstStyle/>
                  <a:p>
                    <a:pPr marL="0" marR="0" lvl="0" indent="0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GB" sz="1800" b="0" i="0" u="none" strike="noStrike" kern="1200" cap="none">
                      <a:ln>
                        <a:noFill/>
                      </a:ln>
                      <a:solidFill>
                        <a:schemeClr val="bg2"/>
                      </a:solidFill>
                      <a:latin typeface="Liberation Sans" pitchFamily="18"/>
                      <a:ea typeface="Microsoft YaHei" pitchFamily="2"/>
                      <a:cs typeface="Arial" pitchFamily="2"/>
                    </a:endParaRPr>
                  </a:p>
                </p:txBody>
              </p:sp>
            </p:grpSp>
            <p:grpSp>
              <p:nvGrpSpPr>
                <p:cNvPr id="27" name="Gruppieren 282">
                  <a:extLst>
                    <a:ext uri="{FF2B5EF4-FFF2-40B4-BE49-F238E27FC236}">
                      <a16:creationId xmlns:a16="http://schemas.microsoft.com/office/drawing/2014/main" id="{F8F659D8-36A2-4B68-9876-537261E4DFF2}"/>
                    </a:ext>
                  </a:extLst>
                </p:cNvPr>
                <p:cNvGrpSpPr/>
                <p:nvPr/>
              </p:nvGrpSpPr>
              <p:grpSpPr>
                <a:xfrm>
                  <a:off x="6988320" y="2424960"/>
                  <a:ext cx="1847880" cy="1604751"/>
                  <a:chOff x="6988320" y="2424960"/>
                  <a:chExt cx="1847880" cy="1604751"/>
                </a:xfrm>
              </p:grpSpPr>
              <p:pic>
                <p:nvPicPr>
                  <p:cNvPr id="28" name="Picture 3">
                    <a:extLst>
                      <a:ext uri="{FF2B5EF4-FFF2-40B4-BE49-F238E27FC236}">
                        <a16:creationId xmlns:a16="http://schemas.microsoft.com/office/drawing/2014/main" id="{5EEA34F4-10A3-4B2B-89AB-56683DBB14F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9">
                    <a:lum/>
                    <a:alphaModFix/>
                  </a:blip>
                  <a:srcRect l="269" t="300" r="269" b="4306"/>
                  <a:stretch>
                    <a:fillRect/>
                  </a:stretch>
                </p:blipFill>
                <p:spPr>
                  <a:xfrm>
                    <a:off x="7233120" y="2424960"/>
                    <a:ext cx="1603080" cy="137124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9" name="Rectangle 10">
                    <a:extLst>
                      <a:ext uri="{FF2B5EF4-FFF2-40B4-BE49-F238E27FC236}">
                        <a16:creationId xmlns:a16="http://schemas.microsoft.com/office/drawing/2014/main" id="{369BDC72-D5C1-4228-99DA-D29BD4AA8104}"/>
                      </a:ext>
                    </a:extLst>
                  </p:cNvPr>
                  <p:cNvSpPr/>
                  <p:nvPr/>
                </p:nvSpPr>
                <p:spPr>
                  <a:xfrm>
                    <a:off x="6988320" y="3752640"/>
                    <a:ext cx="1733283" cy="277071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none" lIns="92160" tIns="46080" rIns="92160" bIns="46080" anchor="t" anchorCtr="0" compatLnSpc="0">
                    <a:spAutoFit/>
                  </a:bodyPr>
                  <a:lstStyle/>
                  <a:p>
                    <a:pPr marL="363239" marR="0" lvl="1" indent="-183960" algn="l" rtl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r>
                      <a:rPr lang="en-GB" sz="1400" b="0" i="0" u="none" strike="noStrike" kern="1200" cap="none" baseline="0">
                        <a:ln>
                          <a:noFill/>
                        </a:ln>
                        <a:solidFill>
                          <a:schemeClr val="bg2"/>
                        </a:solidFill>
                        <a:latin typeface="Arial" pitchFamily="18"/>
                        <a:ea typeface="Arial" pitchFamily="2"/>
                        <a:cs typeface="Arial" pitchFamily="2"/>
                      </a:rPr>
                      <a:t>Focused Ion Beam</a:t>
                    </a:r>
                  </a:p>
                </p:txBody>
              </p:sp>
            </p:grpSp>
          </p:grpSp>
        </p:grpSp>
      </p:grpSp>
      <p:pic>
        <p:nvPicPr>
          <p:cNvPr id="106" name="Picture 105">
            <a:extLst>
              <a:ext uri="{FF2B5EF4-FFF2-40B4-BE49-F238E27FC236}">
                <a16:creationId xmlns:a16="http://schemas.microsoft.com/office/drawing/2014/main" id="{A10024D1-D415-44AE-A33F-EC720EE928B0}"/>
              </a:ext>
            </a:extLst>
          </p:cNvPr>
          <p:cNvPicPr>
            <a:picLocks noChangeAspect="1"/>
          </p:cNvPicPr>
          <p:nvPr/>
        </p:nvPicPr>
        <p:blipFill>
          <a:blip r:embed="rId20">
            <a:lum/>
            <a:alphaModFix/>
          </a:blip>
          <a:srcRect/>
          <a:stretch>
            <a:fillRect/>
          </a:stretch>
        </p:blipFill>
        <p:spPr>
          <a:xfrm>
            <a:off x="9286834" y="149422"/>
            <a:ext cx="2686899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A9D90FE6-4C91-473A-88FD-380D50291C1C}"/>
              </a:ext>
            </a:extLst>
          </p:cNvPr>
          <p:cNvPicPr>
            <a:picLocks noChangeAspect="1"/>
          </p:cNvPicPr>
          <p:nvPr/>
        </p:nvPicPr>
        <p:blipFill>
          <a:blip r:embed="rId21">
            <a:lum/>
            <a:alphaModFix/>
          </a:blip>
          <a:srcRect/>
          <a:stretch>
            <a:fillRect/>
          </a:stretch>
        </p:blipFill>
        <p:spPr>
          <a:xfrm>
            <a:off x="9286834" y="3964891"/>
            <a:ext cx="2684497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99F4B007-F967-485F-B652-625BC74288BE}"/>
              </a:ext>
            </a:extLst>
          </p:cNvPr>
          <p:cNvSpPr txBox="1"/>
          <p:nvPr/>
        </p:nvSpPr>
        <p:spPr>
          <a:xfrm>
            <a:off x="8839448" y="6195787"/>
            <a:ext cx="3541511" cy="49659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 dirty="0">
                <a:ln>
                  <a:noFill/>
                </a:ln>
                <a:solidFill>
                  <a:srgbClr val="000000"/>
                </a:solidFill>
                <a:ea typeface="TimesNewRomanPS-Italic" pitchFamily="18"/>
                <a:cs typeface="TimesNewRomanPS" pitchFamily="18"/>
              </a:rPr>
              <a:t>Optical and SEM micrograph of the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 dirty="0">
                <a:ln>
                  <a:noFill/>
                </a:ln>
                <a:solidFill>
                  <a:srgbClr val="000000"/>
                </a:solidFill>
                <a:ea typeface="TimesNewRomanPS-Italic" pitchFamily="18"/>
                <a:cs typeface="TimesNewRomanPS" pitchFamily="18"/>
              </a:rPr>
              <a:t>radiolarian </a:t>
            </a:r>
            <a:r>
              <a:rPr lang="en-GB" sz="1400" b="0" i="1" u="none" strike="noStrike" kern="1200" cap="none" dirty="0" err="1">
                <a:ln>
                  <a:noFill/>
                </a:ln>
                <a:solidFill>
                  <a:srgbClr val="000000"/>
                </a:solidFill>
                <a:ea typeface="TimesNewRomanPS-Italic" pitchFamily="18"/>
                <a:cs typeface="TimesNewRomanPS-Italic" pitchFamily="18"/>
              </a:rPr>
              <a:t>Trochodiscus</a:t>
            </a:r>
            <a:r>
              <a:rPr lang="en-GB" sz="1400" b="0" i="1" u="none" strike="noStrike" kern="1200" cap="none" dirty="0">
                <a:ln>
                  <a:noFill/>
                </a:ln>
                <a:solidFill>
                  <a:srgbClr val="000000"/>
                </a:solidFill>
                <a:ea typeface="TimesNewRomanPS-Italic" pitchFamily="18"/>
                <a:cs typeface="TimesNewRomanPS-Italic" pitchFamily="18"/>
              </a:rPr>
              <a:t> </a:t>
            </a:r>
            <a:r>
              <a:rPr lang="en-GB" sz="1400" b="0" i="1" u="none" strike="noStrike" kern="1200" cap="none" dirty="0" err="1">
                <a:ln>
                  <a:noFill/>
                </a:ln>
                <a:solidFill>
                  <a:srgbClr val="000000"/>
                </a:solidFill>
                <a:ea typeface="TimesNewRomanPS-Italic" pitchFamily="18"/>
                <a:cs typeface="TimesNewRomanPS-Italic" pitchFamily="18"/>
              </a:rPr>
              <a:t>longispinus</a:t>
            </a:r>
            <a:endParaRPr lang="en-GB" sz="1400" b="0" i="1" u="none" strike="noStrike" kern="1200" cap="none" dirty="0">
              <a:ln>
                <a:noFill/>
              </a:ln>
              <a:solidFill>
                <a:srgbClr val="000000"/>
              </a:solidFill>
              <a:ea typeface="TimesNewRomanPS-Italic" pitchFamily="18"/>
              <a:cs typeface="TimesNewRomanPS-Italic" pitchFamily="18"/>
            </a:endParaRPr>
          </a:p>
        </p:txBody>
      </p:sp>
      <p:sp>
        <p:nvSpPr>
          <p:cNvPr id="109" name="Arrow: Down 108">
            <a:extLst>
              <a:ext uri="{FF2B5EF4-FFF2-40B4-BE49-F238E27FC236}">
                <a16:creationId xmlns:a16="http://schemas.microsoft.com/office/drawing/2014/main" id="{7EC0D173-2762-4C09-ADB8-B48BCD4C0EF3}"/>
              </a:ext>
            </a:extLst>
          </p:cNvPr>
          <p:cNvSpPr/>
          <p:nvPr/>
        </p:nvSpPr>
        <p:spPr>
          <a:xfrm>
            <a:off x="10316624" y="2505071"/>
            <a:ext cx="552852" cy="13117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EE5A4E6-CEAF-4817-9F7A-4A1D0AFAD9AC}"/>
              </a:ext>
            </a:extLst>
          </p:cNvPr>
          <p:cNvSpPr txBox="1"/>
          <p:nvPr/>
        </p:nvSpPr>
        <p:spPr>
          <a:xfrm>
            <a:off x="9286834" y="3980423"/>
            <a:ext cx="1446230" cy="2616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100" dirty="0"/>
              <a:t>Electron Micrograph</a:t>
            </a:r>
            <a:endParaRPr lang="en-GB" sz="11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AA6578D4-B248-4A98-8BF7-8F1E0BAB175B}"/>
              </a:ext>
            </a:extLst>
          </p:cNvPr>
          <p:cNvSpPr txBox="1"/>
          <p:nvPr/>
        </p:nvSpPr>
        <p:spPr>
          <a:xfrm>
            <a:off x="9300941" y="174822"/>
            <a:ext cx="1367682" cy="2616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100" dirty="0"/>
              <a:t>Optical Micrograph</a:t>
            </a:r>
            <a:endParaRPr lang="en-GB" sz="1100" dirty="0"/>
          </a:p>
        </p:txBody>
      </p:sp>
      <p:sp>
        <p:nvSpPr>
          <p:cNvPr id="112" name="Title 1">
            <a:extLst>
              <a:ext uri="{FF2B5EF4-FFF2-40B4-BE49-F238E27FC236}">
                <a16:creationId xmlns:a16="http://schemas.microsoft.com/office/drawing/2014/main" id="{805B1963-BFF6-43F0-AD16-33AB380D192F}"/>
              </a:ext>
            </a:extLst>
          </p:cNvPr>
          <p:cNvSpPr txBox="1">
            <a:spLocks/>
          </p:cNvSpPr>
          <p:nvPr/>
        </p:nvSpPr>
        <p:spPr>
          <a:xfrm>
            <a:off x="966816" y="155034"/>
            <a:ext cx="5687684" cy="16474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Overview</a:t>
            </a:r>
            <a:endParaRPr lang="en-GB" dirty="0">
              <a:solidFill>
                <a:schemeClr val="accent1"/>
              </a:solidFill>
              <a:latin typeface="+mn-lt"/>
            </a:endParaRP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D86D584C-ED3A-4D40-8FB5-1321FDBE03CA}"/>
              </a:ext>
            </a:extLst>
          </p:cNvPr>
          <p:cNvCxnSpPr/>
          <p:nvPr/>
        </p:nvCxnSpPr>
        <p:spPr>
          <a:xfrm flipH="1">
            <a:off x="9090101" y="0"/>
            <a:ext cx="14125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370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BE055D-42F7-43E0-9857-5A4A0433BE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69"/>
          <a:stretch/>
        </p:blipFill>
        <p:spPr>
          <a:xfrm>
            <a:off x="3568196" y="1187239"/>
            <a:ext cx="1298674" cy="20845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F69D4A-E324-47C0-AC46-84F8A3651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142" y="903223"/>
            <a:ext cx="3242961" cy="26545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B47174-3711-4350-9FE3-D4C95E610F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74" y="3821593"/>
            <a:ext cx="2048107" cy="29547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B67FC03-D923-4931-BD1C-C4A128119A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648" y="976799"/>
            <a:ext cx="3546331" cy="25073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61C2129-E5B4-481F-B59C-453D01457E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50" y="3821593"/>
            <a:ext cx="3836557" cy="28828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DBD9D11-0E1C-48D6-B637-5C453E7C337A}"/>
              </a:ext>
            </a:extLst>
          </p:cNvPr>
          <p:cNvSpPr txBox="1"/>
          <p:nvPr/>
        </p:nvSpPr>
        <p:spPr>
          <a:xfrm>
            <a:off x="3819127" y="37081"/>
            <a:ext cx="4406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First Pioneers of Microscopy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990280-BB82-4A3B-BA68-D88787306D41}"/>
              </a:ext>
            </a:extLst>
          </p:cNvPr>
          <p:cNvSpPr txBox="1"/>
          <p:nvPr/>
        </p:nvSpPr>
        <p:spPr>
          <a:xfrm>
            <a:off x="243840" y="46791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1670s</a:t>
            </a:r>
            <a:endParaRPr lang="en-GB" b="1" dirty="0">
              <a:solidFill>
                <a:schemeClr val="accent1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15420-2194-4660-95D6-D9C611C73939}"/>
              </a:ext>
            </a:extLst>
          </p:cNvPr>
          <p:cNvCxnSpPr/>
          <p:nvPr/>
        </p:nvCxnSpPr>
        <p:spPr>
          <a:xfrm flipV="1">
            <a:off x="0" y="3657600"/>
            <a:ext cx="12192000" cy="7112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857A0788-34D6-4079-8832-EB41E1BF77E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0" r="2783"/>
          <a:stretch/>
        </p:blipFill>
        <p:spPr>
          <a:xfrm>
            <a:off x="938298" y="901277"/>
            <a:ext cx="2158662" cy="26564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9E9E64-D04E-48C4-8F13-3FB9A3F687F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91"/>
          <a:stretch/>
        </p:blipFill>
        <p:spPr>
          <a:xfrm>
            <a:off x="1073134" y="3821592"/>
            <a:ext cx="1910316" cy="28828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 descr="A close up of a bee's face&#10;&#10;AI-generated content may be incorrect.">
            <a:extLst>
              <a:ext uri="{FF2B5EF4-FFF2-40B4-BE49-F238E27FC236}">
                <a16:creationId xmlns:a16="http://schemas.microsoft.com/office/drawing/2014/main" id="{E3A3DD85-807F-8C17-94D2-17D9265115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359" y="0"/>
            <a:ext cx="6179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0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452DF407-46D9-49B0-871D-55E4216B444B}"/>
              </a:ext>
            </a:extLst>
          </p:cNvPr>
          <p:cNvGrpSpPr/>
          <p:nvPr/>
        </p:nvGrpSpPr>
        <p:grpSpPr>
          <a:xfrm>
            <a:off x="8255288" y="85033"/>
            <a:ext cx="3844312" cy="2876854"/>
            <a:chOff x="8179503" y="267913"/>
            <a:chExt cx="3844312" cy="28768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1479AFA-DDF6-43FC-B4F5-9561F205C3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3"/>
            <a:stretch/>
          </p:blipFill>
          <p:spPr>
            <a:xfrm>
              <a:off x="8179503" y="267913"/>
              <a:ext cx="2064985" cy="287685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3A6CEBB-078C-424C-8269-968D3E732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7218" y="267914"/>
              <a:ext cx="1686597" cy="287685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1613D2E-027C-4789-9A3E-729A1061CCCC}"/>
              </a:ext>
            </a:extLst>
          </p:cNvPr>
          <p:cNvGrpSpPr>
            <a:grpSpLocks noChangeAspect="1"/>
          </p:cNvGrpSpPr>
          <p:nvPr/>
        </p:nvGrpSpPr>
        <p:grpSpPr>
          <a:xfrm>
            <a:off x="54545" y="267914"/>
            <a:ext cx="1440000" cy="2128576"/>
            <a:chOff x="2028434" y="415925"/>
            <a:chExt cx="1933124" cy="28575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906A09A-FB51-4E2C-A955-4C4B4938C7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20"/>
            <a:stretch/>
          </p:blipFill>
          <p:spPr>
            <a:xfrm>
              <a:off x="2028434" y="415925"/>
              <a:ext cx="1933124" cy="28575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D28E5DA-D04F-4421-9687-D2FC8E1AA1A4}"/>
                </a:ext>
              </a:extLst>
            </p:cNvPr>
            <p:cNvSpPr/>
            <p:nvPr/>
          </p:nvSpPr>
          <p:spPr>
            <a:xfrm>
              <a:off x="2028434" y="415925"/>
              <a:ext cx="294640" cy="2839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D34F4CE-C930-476D-A2DD-0BB1A4289BAF}"/>
              </a:ext>
            </a:extLst>
          </p:cNvPr>
          <p:cNvGrpSpPr>
            <a:grpSpLocks noChangeAspect="1"/>
          </p:cNvGrpSpPr>
          <p:nvPr/>
        </p:nvGrpSpPr>
        <p:grpSpPr>
          <a:xfrm>
            <a:off x="1446476" y="1706339"/>
            <a:ext cx="1440000" cy="2128576"/>
            <a:chOff x="-139021" y="2396490"/>
            <a:chExt cx="1933123" cy="28575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4D6C5EF-1FF8-47E8-8BBF-94955FC223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020"/>
            <a:stretch/>
          </p:blipFill>
          <p:spPr>
            <a:xfrm>
              <a:off x="-139021" y="2396490"/>
              <a:ext cx="1933123" cy="285750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3E0824F-6999-4EB1-8CF8-7C2E4AC8C500}"/>
                </a:ext>
              </a:extLst>
            </p:cNvPr>
            <p:cNvSpPr/>
            <p:nvPr/>
          </p:nvSpPr>
          <p:spPr>
            <a:xfrm>
              <a:off x="1499462" y="2396490"/>
              <a:ext cx="294640" cy="2839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C9EB526-DE9A-47D3-9AD9-483333761E03}"/>
              </a:ext>
            </a:extLst>
          </p:cNvPr>
          <p:cNvGrpSpPr>
            <a:grpSpLocks noChangeAspect="1"/>
          </p:cNvGrpSpPr>
          <p:nvPr/>
        </p:nvGrpSpPr>
        <p:grpSpPr>
          <a:xfrm>
            <a:off x="2897713" y="3144766"/>
            <a:ext cx="1440000" cy="2128576"/>
            <a:chOff x="1620520" y="3825240"/>
            <a:chExt cx="1933123" cy="28575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5A7680C-48E0-4079-8941-E99D47D9F6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210"/>
            <a:stretch/>
          </p:blipFill>
          <p:spPr>
            <a:xfrm>
              <a:off x="1620520" y="3825240"/>
              <a:ext cx="1925320" cy="28575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278262C-ABF4-4553-9E0A-6DBF12F0DDAF}"/>
                </a:ext>
              </a:extLst>
            </p:cNvPr>
            <p:cNvSpPr/>
            <p:nvPr/>
          </p:nvSpPr>
          <p:spPr>
            <a:xfrm>
              <a:off x="3259003" y="3846132"/>
              <a:ext cx="294640" cy="2839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E2DC9E-9BFA-4961-A1D8-012F2DB1B5B1}"/>
              </a:ext>
            </a:extLst>
          </p:cNvPr>
          <p:cNvGrpSpPr>
            <a:grpSpLocks noChangeAspect="1"/>
          </p:cNvGrpSpPr>
          <p:nvPr/>
        </p:nvGrpSpPr>
        <p:grpSpPr>
          <a:xfrm>
            <a:off x="4373282" y="4618043"/>
            <a:ext cx="1440000" cy="2095315"/>
            <a:chOff x="4563989" y="4130040"/>
            <a:chExt cx="1963810" cy="28575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F670C52-DB73-46F5-B870-D53089D476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64"/>
            <a:stretch/>
          </p:blipFill>
          <p:spPr>
            <a:xfrm>
              <a:off x="4571792" y="4130040"/>
              <a:ext cx="1956007" cy="2857500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2531C28-511E-4DC5-BA2B-346D401B979E}"/>
                </a:ext>
              </a:extLst>
            </p:cNvPr>
            <p:cNvSpPr/>
            <p:nvPr/>
          </p:nvSpPr>
          <p:spPr>
            <a:xfrm>
              <a:off x="4563989" y="4130040"/>
              <a:ext cx="294640" cy="2839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999098E-4594-427E-9E6C-107A9A73B873}"/>
              </a:ext>
            </a:extLst>
          </p:cNvPr>
          <p:cNvSpPr/>
          <p:nvPr/>
        </p:nvSpPr>
        <p:spPr>
          <a:xfrm rot="2702507">
            <a:off x="-36398" y="768503"/>
            <a:ext cx="9517701" cy="3843552"/>
          </a:xfrm>
          <a:prstGeom prst="rightArrow">
            <a:avLst>
              <a:gd name="adj1" fmla="val 50000"/>
              <a:gd name="adj2" fmla="val 408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00BECC-C523-4DD7-83EF-1B3A7EC3A3BA}"/>
              </a:ext>
            </a:extLst>
          </p:cNvPr>
          <p:cNvSpPr txBox="1"/>
          <p:nvPr/>
        </p:nvSpPr>
        <p:spPr>
          <a:xfrm>
            <a:off x="1649819" y="316438"/>
            <a:ext cx="2014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1850s 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first microscopes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E961AD-D040-468B-8E0F-A5EEFC7AF409}"/>
              </a:ext>
            </a:extLst>
          </p:cNvPr>
          <p:cNvSpPr txBox="1"/>
          <p:nvPr/>
        </p:nvSpPr>
        <p:spPr>
          <a:xfrm>
            <a:off x="2656836" y="1646719"/>
            <a:ext cx="2608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1860s 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theory of microscopy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93506F-B865-4A54-80C4-938E6F1C450F}"/>
              </a:ext>
            </a:extLst>
          </p:cNvPr>
          <p:cNvSpPr txBox="1"/>
          <p:nvPr/>
        </p:nvSpPr>
        <p:spPr>
          <a:xfrm>
            <a:off x="4179048" y="2861569"/>
            <a:ext cx="2172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1880s 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Optical-grade glass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C0229F-8C1B-4E80-8577-548C75F446EC}"/>
              </a:ext>
            </a:extLst>
          </p:cNvPr>
          <p:cNvSpPr txBox="1"/>
          <p:nvPr/>
        </p:nvSpPr>
        <p:spPr>
          <a:xfrm>
            <a:off x="5418407" y="4209054"/>
            <a:ext cx="2441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1890s </a:t>
            </a:r>
          </a:p>
          <a:p>
            <a:pPr algn="ctr"/>
            <a:r>
              <a:rPr lang="en-US" dirty="0" err="1">
                <a:solidFill>
                  <a:schemeClr val="bg2"/>
                </a:solidFill>
              </a:rPr>
              <a:t>Optimised</a:t>
            </a:r>
            <a:r>
              <a:rPr lang="en-US" dirty="0">
                <a:solidFill>
                  <a:schemeClr val="bg2"/>
                </a:solidFill>
              </a:rPr>
              <a:t> illumination</a:t>
            </a:r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2AAE705-0DB9-4C0D-A494-0B793AAFFB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9" r="16795" b="4270"/>
          <a:stretch/>
        </p:blipFill>
        <p:spPr>
          <a:xfrm>
            <a:off x="8396095" y="3301967"/>
            <a:ext cx="3795905" cy="353978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945D0F3-2F58-4100-9280-B0C0FF094A84}"/>
              </a:ext>
            </a:extLst>
          </p:cNvPr>
          <p:cNvSpPr txBox="1"/>
          <p:nvPr/>
        </p:nvSpPr>
        <p:spPr>
          <a:xfrm>
            <a:off x="3819127" y="37081"/>
            <a:ext cx="4406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First Pioneers of Microscopy</a:t>
            </a:r>
            <a:endParaRPr lang="en-GB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395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F8067E-7BE5-4BF6-B43D-861C09CAAB47}"/>
              </a:ext>
            </a:extLst>
          </p:cNvPr>
          <p:cNvSpPr txBox="1"/>
          <p:nvPr/>
        </p:nvSpPr>
        <p:spPr>
          <a:xfrm>
            <a:off x="3819127" y="37081"/>
            <a:ext cx="3331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Nature of Microscopy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1F4CD24-0DE4-4794-8E98-59F92C6FCE33}"/>
              </a:ext>
            </a:extLst>
          </p:cNvPr>
          <p:cNvGrpSpPr/>
          <p:nvPr/>
        </p:nvGrpSpPr>
        <p:grpSpPr>
          <a:xfrm>
            <a:off x="100573" y="814661"/>
            <a:ext cx="6661996" cy="3966149"/>
            <a:chOff x="195166" y="1844675"/>
            <a:chExt cx="6661996" cy="396614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44F0D9A-1DB4-411F-9B4A-39BE00B8D506}"/>
                </a:ext>
              </a:extLst>
            </p:cNvPr>
            <p:cNvSpPr txBox="1"/>
            <p:nvPr/>
          </p:nvSpPr>
          <p:spPr>
            <a:xfrm>
              <a:off x="196567" y="1844675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Optics</a:t>
              </a:r>
              <a:endParaRPr lang="en-GB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03768D0-8EEE-4E2F-97EC-095B06A35AFE}"/>
                </a:ext>
              </a:extLst>
            </p:cNvPr>
            <p:cNvGrpSpPr/>
            <p:nvPr/>
          </p:nvGrpSpPr>
          <p:grpSpPr>
            <a:xfrm>
              <a:off x="195166" y="2321441"/>
              <a:ext cx="6661996" cy="3489383"/>
              <a:chOff x="195166" y="2321441"/>
              <a:chExt cx="6661996" cy="348938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E31038CB-AEFE-4A17-AC7C-00B3A5B5AB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46" b="13318"/>
              <a:stretch/>
            </p:blipFill>
            <p:spPr>
              <a:xfrm>
                <a:off x="4973505" y="3870208"/>
                <a:ext cx="1883657" cy="1940616"/>
              </a:xfrm>
              <a:prstGeom prst="rect">
                <a:avLst/>
              </a:prstGeom>
            </p:spPr>
          </p:pic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5D23F086-C2B7-4AA7-9FF6-775F420558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9378" y="2846307"/>
                <a:ext cx="358438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5F540538-F50A-47F2-A541-F8AB06B112B1}"/>
                  </a:ext>
                </a:extLst>
              </p:cNvPr>
              <p:cNvSpPr/>
              <p:nvPr/>
            </p:nvSpPr>
            <p:spPr>
              <a:xfrm>
                <a:off x="1259840" y="2321441"/>
                <a:ext cx="3362960" cy="955158"/>
              </a:xfrm>
              <a:custGeom>
                <a:avLst/>
                <a:gdLst>
                  <a:gd name="connsiteX0" fmla="*/ 0 w 3362960"/>
                  <a:gd name="connsiteY0" fmla="*/ 955158 h 955158"/>
                  <a:gd name="connsiteX1" fmla="*/ 447040 w 3362960"/>
                  <a:gd name="connsiteY1" fmla="*/ 118 h 955158"/>
                  <a:gd name="connsiteX2" fmla="*/ 843280 w 3362960"/>
                  <a:gd name="connsiteY2" fmla="*/ 884038 h 955158"/>
                  <a:gd name="connsiteX3" fmla="*/ 1178560 w 3362960"/>
                  <a:gd name="connsiteY3" fmla="*/ 101718 h 955158"/>
                  <a:gd name="connsiteX4" fmla="*/ 1524000 w 3362960"/>
                  <a:gd name="connsiteY4" fmla="*/ 823078 h 955158"/>
                  <a:gd name="connsiteX5" fmla="*/ 1889760 w 3362960"/>
                  <a:gd name="connsiteY5" fmla="*/ 71238 h 955158"/>
                  <a:gd name="connsiteX6" fmla="*/ 2194560 w 3362960"/>
                  <a:gd name="connsiteY6" fmla="*/ 792598 h 955158"/>
                  <a:gd name="connsiteX7" fmla="*/ 2550160 w 3362960"/>
                  <a:gd name="connsiteY7" fmla="*/ 172838 h 955158"/>
                  <a:gd name="connsiteX8" fmla="*/ 2773680 w 3362960"/>
                  <a:gd name="connsiteY8" fmla="*/ 792598 h 955158"/>
                  <a:gd name="connsiteX9" fmla="*/ 3068320 w 3362960"/>
                  <a:gd name="connsiteY9" fmla="*/ 101718 h 955158"/>
                  <a:gd name="connsiteX10" fmla="*/ 3342640 w 3362960"/>
                  <a:gd name="connsiteY10" fmla="*/ 741798 h 955158"/>
                  <a:gd name="connsiteX11" fmla="*/ 3342640 w 3362960"/>
                  <a:gd name="connsiteY11" fmla="*/ 741798 h 955158"/>
                  <a:gd name="connsiteX12" fmla="*/ 3362960 w 3362960"/>
                  <a:gd name="connsiteY12" fmla="*/ 762118 h 955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62960" h="955158">
                    <a:moveTo>
                      <a:pt x="0" y="955158"/>
                    </a:moveTo>
                    <a:cubicBezTo>
                      <a:pt x="153246" y="483564"/>
                      <a:pt x="306493" y="11971"/>
                      <a:pt x="447040" y="118"/>
                    </a:cubicBezTo>
                    <a:cubicBezTo>
                      <a:pt x="587587" y="-11735"/>
                      <a:pt x="721360" y="867105"/>
                      <a:pt x="843280" y="884038"/>
                    </a:cubicBezTo>
                    <a:cubicBezTo>
                      <a:pt x="965200" y="900971"/>
                      <a:pt x="1065107" y="111878"/>
                      <a:pt x="1178560" y="101718"/>
                    </a:cubicBezTo>
                    <a:cubicBezTo>
                      <a:pt x="1292013" y="91558"/>
                      <a:pt x="1405467" y="828158"/>
                      <a:pt x="1524000" y="823078"/>
                    </a:cubicBezTo>
                    <a:cubicBezTo>
                      <a:pt x="1642533" y="817998"/>
                      <a:pt x="1778000" y="76318"/>
                      <a:pt x="1889760" y="71238"/>
                    </a:cubicBezTo>
                    <a:cubicBezTo>
                      <a:pt x="2001520" y="66158"/>
                      <a:pt x="2084493" y="775665"/>
                      <a:pt x="2194560" y="792598"/>
                    </a:cubicBezTo>
                    <a:cubicBezTo>
                      <a:pt x="2304627" y="809531"/>
                      <a:pt x="2453640" y="172838"/>
                      <a:pt x="2550160" y="172838"/>
                    </a:cubicBezTo>
                    <a:cubicBezTo>
                      <a:pt x="2646680" y="172838"/>
                      <a:pt x="2687320" y="804451"/>
                      <a:pt x="2773680" y="792598"/>
                    </a:cubicBezTo>
                    <a:cubicBezTo>
                      <a:pt x="2860040" y="780745"/>
                      <a:pt x="2973493" y="110185"/>
                      <a:pt x="3068320" y="101718"/>
                    </a:cubicBezTo>
                    <a:cubicBezTo>
                      <a:pt x="3163147" y="93251"/>
                      <a:pt x="3342640" y="741798"/>
                      <a:pt x="3342640" y="741798"/>
                    </a:cubicBezTo>
                    <a:lnTo>
                      <a:pt x="3342640" y="741798"/>
                    </a:lnTo>
                    <a:lnTo>
                      <a:pt x="3362960" y="762118"/>
                    </a:ln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6B0CA58-A622-423A-AB21-CC780FCD9596}"/>
                  </a:ext>
                </a:extLst>
              </p:cNvPr>
              <p:cNvSpPr/>
              <p:nvPr/>
            </p:nvSpPr>
            <p:spPr>
              <a:xfrm>
                <a:off x="1808480" y="2734547"/>
                <a:ext cx="213360" cy="22352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CB5FB0-580F-4A57-8D2B-6D18CB8ADDCE}"/>
                  </a:ext>
                </a:extLst>
              </p:cNvPr>
              <p:cNvSpPr txBox="1"/>
              <p:nvPr/>
            </p:nvSpPr>
            <p:spPr>
              <a:xfrm>
                <a:off x="195166" y="3621801"/>
                <a:ext cx="653678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        Ray		–                      Waves   -   Particles</a:t>
                </a:r>
              </a:p>
              <a:p>
                <a:r>
                  <a:rPr lang="en-US" dirty="0"/>
                  <a:t>(</a:t>
                </a:r>
                <a:r>
                  <a:rPr lang="en-US" i="1" dirty="0"/>
                  <a:t>geometrical optics</a:t>
                </a:r>
                <a:r>
                  <a:rPr lang="en-US" dirty="0"/>
                  <a:t>)	                           (</a:t>
                </a:r>
                <a:r>
                  <a:rPr lang="en-US" i="1" dirty="0"/>
                  <a:t>physical optics</a:t>
                </a:r>
                <a:r>
                  <a:rPr lang="en-US" dirty="0"/>
                  <a:t>)</a:t>
                </a:r>
                <a:endParaRPr lang="en-GB" dirty="0"/>
              </a:p>
            </p:txBody>
          </p:sp>
        </p:grp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A37F335-6731-4ECF-B093-F42761A1EA25}"/>
              </a:ext>
            </a:extLst>
          </p:cNvPr>
          <p:cNvCxnSpPr>
            <a:cxnSpLocks/>
          </p:cNvCxnSpPr>
          <p:nvPr/>
        </p:nvCxnSpPr>
        <p:spPr>
          <a:xfrm flipH="1">
            <a:off x="553380" y="3297594"/>
            <a:ext cx="611867" cy="687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DFF9BD9-B493-4130-9A1F-F26428377AF3}"/>
              </a:ext>
            </a:extLst>
          </p:cNvPr>
          <p:cNvSpPr txBox="1"/>
          <p:nvPr/>
        </p:nvSpPr>
        <p:spPr>
          <a:xfrm>
            <a:off x="100573" y="4054731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Reflection 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1EE0F0-CDA5-4813-9AE4-9793EECBA499}"/>
              </a:ext>
            </a:extLst>
          </p:cNvPr>
          <p:cNvSpPr txBox="1"/>
          <p:nvPr/>
        </p:nvSpPr>
        <p:spPr>
          <a:xfrm>
            <a:off x="1199125" y="3789477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Refraction </a:t>
            </a:r>
            <a:endParaRPr lang="en-GB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9B42DC7-C188-450A-A4D6-A6E762B359AD}"/>
              </a:ext>
            </a:extLst>
          </p:cNvPr>
          <p:cNvCxnSpPr>
            <a:cxnSpLocks/>
          </p:cNvCxnSpPr>
          <p:nvPr/>
        </p:nvCxnSpPr>
        <p:spPr>
          <a:xfrm>
            <a:off x="1375281" y="3328037"/>
            <a:ext cx="165344" cy="451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075138A-6255-4875-845D-7469C05F8066}"/>
              </a:ext>
            </a:extLst>
          </p:cNvPr>
          <p:cNvCxnSpPr>
            <a:cxnSpLocks/>
          </p:cNvCxnSpPr>
          <p:nvPr/>
        </p:nvCxnSpPr>
        <p:spPr>
          <a:xfrm flipH="1">
            <a:off x="4867056" y="4493326"/>
            <a:ext cx="428607" cy="554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30ACB59-B007-472B-9A0A-88B6B9BE9A88}"/>
              </a:ext>
            </a:extLst>
          </p:cNvPr>
          <p:cNvSpPr txBox="1"/>
          <p:nvPr/>
        </p:nvSpPr>
        <p:spPr>
          <a:xfrm>
            <a:off x="4188344" y="5061366"/>
            <a:ext cx="1219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Diffraction</a:t>
            </a:r>
            <a:endParaRPr lang="en-GB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41DBA4D-8F41-40E4-8EEE-0DB0C0869D2A}"/>
              </a:ext>
            </a:extLst>
          </p:cNvPr>
          <p:cNvCxnSpPr>
            <a:cxnSpLocks/>
          </p:cNvCxnSpPr>
          <p:nvPr/>
        </p:nvCxnSpPr>
        <p:spPr>
          <a:xfrm flipH="1">
            <a:off x="5603694" y="4705367"/>
            <a:ext cx="1" cy="763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D7CAAEB-CC1F-4A8B-81C4-19A25FE07D5E}"/>
              </a:ext>
            </a:extLst>
          </p:cNvPr>
          <p:cNvSpPr txBox="1"/>
          <p:nvPr/>
        </p:nvSpPr>
        <p:spPr>
          <a:xfrm>
            <a:off x="4895808" y="547900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Interference</a:t>
            </a:r>
            <a:endParaRPr lang="en-GB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E46B0F0-7478-4426-B875-D84EA4EFF1B2}"/>
              </a:ext>
            </a:extLst>
          </p:cNvPr>
          <p:cNvCxnSpPr>
            <a:cxnSpLocks/>
          </p:cNvCxnSpPr>
          <p:nvPr/>
        </p:nvCxnSpPr>
        <p:spPr>
          <a:xfrm>
            <a:off x="5890528" y="4463274"/>
            <a:ext cx="482208" cy="554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5B72449-5000-48C4-9D81-E3381D5DD4D9}"/>
              </a:ext>
            </a:extLst>
          </p:cNvPr>
          <p:cNvSpPr txBox="1"/>
          <p:nvPr/>
        </p:nvSpPr>
        <p:spPr>
          <a:xfrm>
            <a:off x="5813385" y="5061366"/>
            <a:ext cx="141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Polarisation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06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F8067E-7BE5-4BF6-B43D-861C09CAAB47}"/>
              </a:ext>
            </a:extLst>
          </p:cNvPr>
          <p:cNvSpPr txBox="1"/>
          <p:nvPr/>
        </p:nvSpPr>
        <p:spPr>
          <a:xfrm>
            <a:off x="3819127" y="37081"/>
            <a:ext cx="3331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Nature of Microscopy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4F0D9A-1DB4-411F-9B4A-39BE00B8D506}"/>
              </a:ext>
            </a:extLst>
          </p:cNvPr>
          <p:cNvSpPr txBox="1"/>
          <p:nvPr/>
        </p:nvSpPr>
        <p:spPr>
          <a:xfrm>
            <a:off x="101974" y="814661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Optics</a:t>
            </a:r>
            <a:endParaRPr lang="en-GB" b="1" dirty="0">
              <a:solidFill>
                <a:schemeClr val="accent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3768D0-8EEE-4E2F-97EC-095B06A35AFE}"/>
              </a:ext>
            </a:extLst>
          </p:cNvPr>
          <p:cNvGrpSpPr/>
          <p:nvPr/>
        </p:nvGrpSpPr>
        <p:grpSpPr>
          <a:xfrm>
            <a:off x="100573" y="1291427"/>
            <a:ext cx="4488594" cy="1946691"/>
            <a:chOff x="195166" y="2321441"/>
            <a:chExt cx="4488594" cy="194669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D23F086-C2B7-4AA7-9FF6-775F42055848}"/>
                </a:ext>
              </a:extLst>
            </p:cNvPr>
            <p:cNvCxnSpPr>
              <a:cxnSpLocks/>
            </p:cNvCxnSpPr>
            <p:nvPr/>
          </p:nvCxnSpPr>
          <p:spPr>
            <a:xfrm>
              <a:off x="1099378" y="2846307"/>
              <a:ext cx="358438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F540538-F50A-47F2-A541-F8AB06B112B1}"/>
                </a:ext>
              </a:extLst>
            </p:cNvPr>
            <p:cNvSpPr/>
            <p:nvPr/>
          </p:nvSpPr>
          <p:spPr>
            <a:xfrm>
              <a:off x="1259840" y="2321441"/>
              <a:ext cx="3362960" cy="955158"/>
            </a:xfrm>
            <a:custGeom>
              <a:avLst/>
              <a:gdLst>
                <a:gd name="connsiteX0" fmla="*/ 0 w 3362960"/>
                <a:gd name="connsiteY0" fmla="*/ 955158 h 955158"/>
                <a:gd name="connsiteX1" fmla="*/ 447040 w 3362960"/>
                <a:gd name="connsiteY1" fmla="*/ 118 h 955158"/>
                <a:gd name="connsiteX2" fmla="*/ 843280 w 3362960"/>
                <a:gd name="connsiteY2" fmla="*/ 884038 h 955158"/>
                <a:gd name="connsiteX3" fmla="*/ 1178560 w 3362960"/>
                <a:gd name="connsiteY3" fmla="*/ 101718 h 955158"/>
                <a:gd name="connsiteX4" fmla="*/ 1524000 w 3362960"/>
                <a:gd name="connsiteY4" fmla="*/ 823078 h 955158"/>
                <a:gd name="connsiteX5" fmla="*/ 1889760 w 3362960"/>
                <a:gd name="connsiteY5" fmla="*/ 71238 h 955158"/>
                <a:gd name="connsiteX6" fmla="*/ 2194560 w 3362960"/>
                <a:gd name="connsiteY6" fmla="*/ 792598 h 955158"/>
                <a:gd name="connsiteX7" fmla="*/ 2550160 w 3362960"/>
                <a:gd name="connsiteY7" fmla="*/ 172838 h 955158"/>
                <a:gd name="connsiteX8" fmla="*/ 2773680 w 3362960"/>
                <a:gd name="connsiteY8" fmla="*/ 792598 h 955158"/>
                <a:gd name="connsiteX9" fmla="*/ 3068320 w 3362960"/>
                <a:gd name="connsiteY9" fmla="*/ 101718 h 955158"/>
                <a:gd name="connsiteX10" fmla="*/ 3342640 w 3362960"/>
                <a:gd name="connsiteY10" fmla="*/ 741798 h 955158"/>
                <a:gd name="connsiteX11" fmla="*/ 3342640 w 3362960"/>
                <a:gd name="connsiteY11" fmla="*/ 741798 h 955158"/>
                <a:gd name="connsiteX12" fmla="*/ 3362960 w 3362960"/>
                <a:gd name="connsiteY12" fmla="*/ 762118 h 95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62960" h="955158">
                  <a:moveTo>
                    <a:pt x="0" y="955158"/>
                  </a:moveTo>
                  <a:cubicBezTo>
                    <a:pt x="153246" y="483564"/>
                    <a:pt x="306493" y="11971"/>
                    <a:pt x="447040" y="118"/>
                  </a:cubicBezTo>
                  <a:cubicBezTo>
                    <a:pt x="587587" y="-11735"/>
                    <a:pt x="721360" y="867105"/>
                    <a:pt x="843280" y="884038"/>
                  </a:cubicBezTo>
                  <a:cubicBezTo>
                    <a:pt x="965200" y="900971"/>
                    <a:pt x="1065107" y="111878"/>
                    <a:pt x="1178560" y="101718"/>
                  </a:cubicBezTo>
                  <a:cubicBezTo>
                    <a:pt x="1292013" y="91558"/>
                    <a:pt x="1405467" y="828158"/>
                    <a:pt x="1524000" y="823078"/>
                  </a:cubicBezTo>
                  <a:cubicBezTo>
                    <a:pt x="1642533" y="817998"/>
                    <a:pt x="1778000" y="76318"/>
                    <a:pt x="1889760" y="71238"/>
                  </a:cubicBezTo>
                  <a:cubicBezTo>
                    <a:pt x="2001520" y="66158"/>
                    <a:pt x="2084493" y="775665"/>
                    <a:pt x="2194560" y="792598"/>
                  </a:cubicBezTo>
                  <a:cubicBezTo>
                    <a:pt x="2304627" y="809531"/>
                    <a:pt x="2453640" y="172838"/>
                    <a:pt x="2550160" y="172838"/>
                  </a:cubicBezTo>
                  <a:cubicBezTo>
                    <a:pt x="2646680" y="172838"/>
                    <a:pt x="2687320" y="804451"/>
                    <a:pt x="2773680" y="792598"/>
                  </a:cubicBezTo>
                  <a:cubicBezTo>
                    <a:pt x="2860040" y="780745"/>
                    <a:pt x="2973493" y="110185"/>
                    <a:pt x="3068320" y="101718"/>
                  </a:cubicBezTo>
                  <a:cubicBezTo>
                    <a:pt x="3163147" y="93251"/>
                    <a:pt x="3342640" y="741798"/>
                    <a:pt x="3342640" y="741798"/>
                  </a:cubicBezTo>
                  <a:lnTo>
                    <a:pt x="3342640" y="741798"/>
                  </a:lnTo>
                  <a:lnTo>
                    <a:pt x="3362960" y="762118"/>
                  </a:lnTo>
                </a:path>
              </a:pathLst>
            </a:cu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6B0CA58-A622-423A-AB21-CC780FCD9596}"/>
                </a:ext>
              </a:extLst>
            </p:cNvPr>
            <p:cNvSpPr/>
            <p:nvPr/>
          </p:nvSpPr>
          <p:spPr>
            <a:xfrm>
              <a:off x="1808480" y="2734547"/>
              <a:ext cx="213360" cy="22352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CB5FB0-580F-4A57-8D2B-6D18CB8ADDCE}"/>
                </a:ext>
              </a:extLst>
            </p:cNvPr>
            <p:cNvSpPr txBox="1"/>
            <p:nvPr/>
          </p:nvSpPr>
          <p:spPr>
            <a:xfrm>
              <a:off x="195166" y="3621801"/>
              <a:ext cx="29546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       Ray		</a:t>
              </a:r>
            </a:p>
            <a:p>
              <a:r>
                <a:rPr lang="en-US" dirty="0"/>
                <a:t>(</a:t>
              </a:r>
              <a:r>
                <a:rPr lang="en-US" i="1" dirty="0"/>
                <a:t>geometrical optics</a:t>
              </a:r>
              <a:r>
                <a:rPr lang="en-US" dirty="0"/>
                <a:t>)	</a:t>
              </a:r>
              <a:endParaRPr lang="en-GB" dirty="0"/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A37F335-6731-4ECF-B093-F42761A1EA25}"/>
              </a:ext>
            </a:extLst>
          </p:cNvPr>
          <p:cNvCxnSpPr>
            <a:cxnSpLocks/>
          </p:cNvCxnSpPr>
          <p:nvPr/>
        </p:nvCxnSpPr>
        <p:spPr>
          <a:xfrm flipH="1">
            <a:off x="553380" y="3297594"/>
            <a:ext cx="611867" cy="687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DFF9BD9-B493-4130-9A1F-F26428377AF3}"/>
              </a:ext>
            </a:extLst>
          </p:cNvPr>
          <p:cNvSpPr txBox="1"/>
          <p:nvPr/>
        </p:nvSpPr>
        <p:spPr>
          <a:xfrm>
            <a:off x="100573" y="4054731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Reflection 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1EE0F0-CDA5-4813-9AE4-9793EECBA499}"/>
              </a:ext>
            </a:extLst>
          </p:cNvPr>
          <p:cNvSpPr txBox="1"/>
          <p:nvPr/>
        </p:nvSpPr>
        <p:spPr>
          <a:xfrm>
            <a:off x="1199125" y="3789477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Refraction </a:t>
            </a:r>
            <a:endParaRPr lang="en-GB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9B42DC7-C188-450A-A4D6-A6E762B359AD}"/>
              </a:ext>
            </a:extLst>
          </p:cNvPr>
          <p:cNvCxnSpPr>
            <a:cxnSpLocks/>
          </p:cNvCxnSpPr>
          <p:nvPr/>
        </p:nvCxnSpPr>
        <p:spPr>
          <a:xfrm>
            <a:off x="1375281" y="3328037"/>
            <a:ext cx="165344" cy="451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CA6355EF-1A43-460F-9E60-61D3A88B7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441" y="426731"/>
            <a:ext cx="4816263" cy="32147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821A218-467E-4D5D-BCBE-81959C8CD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104" y="3806612"/>
            <a:ext cx="2133600" cy="18044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7BC8553-9111-4B4D-BE5D-EA5436C0A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023" y="2980652"/>
            <a:ext cx="4795496" cy="37417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9230BD8-939C-4502-9234-453338BE28A0}"/>
                  </a:ext>
                </a:extLst>
              </p:cNvPr>
              <p:cNvSpPr/>
              <p:nvPr/>
            </p:nvSpPr>
            <p:spPr>
              <a:xfrm>
                <a:off x="7351873" y="5182256"/>
                <a:ext cx="144866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𝑛𝐶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9230BD8-939C-4502-9234-453338BE28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1873" y="5182256"/>
                <a:ext cx="1448666" cy="6127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777491D-5FBC-4914-A1CB-BA0A2D8C096D}"/>
              </a:ext>
            </a:extLst>
          </p:cNvPr>
          <p:cNvSpPr txBox="1"/>
          <p:nvPr/>
        </p:nvSpPr>
        <p:spPr>
          <a:xfrm>
            <a:off x="7351873" y="5978947"/>
            <a:ext cx="3116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n</a:t>
            </a:r>
            <a:r>
              <a:rPr lang="en-US" sz="1600" baseline="-25000" dirty="0" err="1"/>
              <a:t>d,F,C</a:t>
            </a:r>
            <a:r>
              <a:rPr lang="en-US" sz="1600" baseline="-25000" dirty="0"/>
              <a:t> </a:t>
            </a:r>
            <a:r>
              <a:rPr lang="en-US" sz="1600" dirty="0"/>
              <a:t>= refractive index of the material for wavelengths </a:t>
            </a:r>
            <a:r>
              <a:rPr lang="en-GB" sz="1600" dirty="0"/>
              <a:t>587.56 nm, 656.3 nm, 486.1 nm </a:t>
            </a:r>
            <a:endParaRPr lang="en-GB" sz="1600" baseline="-25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FBC872-DAA3-435F-B3AC-2BBFD56B200E}"/>
              </a:ext>
            </a:extLst>
          </p:cNvPr>
          <p:cNvSpPr txBox="1"/>
          <p:nvPr/>
        </p:nvSpPr>
        <p:spPr>
          <a:xfrm>
            <a:off x="4247700" y="2550361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glass ≠ glass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8982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F8067E-7BE5-4BF6-B43D-861C09CAAB47}"/>
              </a:ext>
            </a:extLst>
          </p:cNvPr>
          <p:cNvSpPr txBox="1"/>
          <p:nvPr/>
        </p:nvSpPr>
        <p:spPr>
          <a:xfrm>
            <a:off x="3819127" y="37081"/>
            <a:ext cx="3331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Nature of Microscopy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1F4CD24-0DE4-4794-8E98-59F92C6FCE33}"/>
              </a:ext>
            </a:extLst>
          </p:cNvPr>
          <p:cNvGrpSpPr/>
          <p:nvPr/>
        </p:nvGrpSpPr>
        <p:grpSpPr>
          <a:xfrm>
            <a:off x="100573" y="885781"/>
            <a:ext cx="6661996" cy="3966149"/>
            <a:chOff x="195166" y="1844675"/>
            <a:chExt cx="6661996" cy="396614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44F0D9A-1DB4-411F-9B4A-39BE00B8D506}"/>
                </a:ext>
              </a:extLst>
            </p:cNvPr>
            <p:cNvSpPr txBox="1"/>
            <p:nvPr/>
          </p:nvSpPr>
          <p:spPr>
            <a:xfrm>
              <a:off x="196567" y="1844675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Optics</a:t>
              </a:r>
              <a:endParaRPr lang="en-GB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03768D0-8EEE-4E2F-97EC-095B06A35AFE}"/>
                </a:ext>
              </a:extLst>
            </p:cNvPr>
            <p:cNvGrpSpPr/>
            <p:nvPr/>
          </p:nvGrpSpPr>
          <p:grpSpPr>
            <a:xfrm>
              <a:off x="195166" y="2321441"/>
              <a:ext cx="6661996" cy="3489383"/>
              <a:chOff x="195166" y="2321441"/>
              <a:chExt cx="6661996" cy="348938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E31038CB-AEFE-4A17-AC7C-00B3A5B5AB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46" b="13318"/>
              <a:stretch/>
            </p:blipFill>
            <p:spPr>
              <a:xfrm>
                <a:off x="4973505" y="3870208"/>
                <a:ext cx="1883657" cy="1940616"/>
              </a:xfrm>
              <a:prstGeom prst="rect">
                <a:avLst/>
              </a:prstGeom>
            </p:spPr>
          </p:pic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5D23F086-C2B7-4AA7-9FF6-775F420558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9378" y="2846307"/>
                <a:ext cx="358438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5F540538-F50A-47F2-A541-F8AB06B112B1}"/>
                  </a:ext>
                </a:extLst>
              </p:cNvPr>
              <p:cNvSpPr/>
              <p:nvPr/>
            </p:nvSpPr>
            <p:spPr>
              <a:xfrm>
                <a:off x="1259840" y="2321441"/>
                <a:ext cx="3362960" cy="955158"/>
              </a:xfrm>
              <a:custGeom>
                <a:avLst/>
                <a:gdLst>
                  <a:gd name="connsiteX0" fmla="*/ 0 w 3362960"/>
                  <a:gd name="connsiteY0" fmla="*/ 955158 h 955158"/>
                  <a:gd name="connsiteX1" fmla="*/ 447040 w 3362960"/>
                  <a:gd name="connsiteY1" fmla="*/ 118 h 955158"/>
                  <a:gd name="connsiteX2" fmla="*/ 843280 w 3362960"/>
                  <a:gd name="connsiteY2" fmla="*/ 884038 h 955158"/>
                  <a:gd name="connsiteX3" fmla="*/ 1178560 w 3362960"/>
                  <a:gd name="connsiteY3" fmla="*/ 101718 h 955158"/>
                  <a:gd name="connsiteX4" fmla="*/ 1524000 w 3362960"/>
                  <a:gd name="connsiteY4" fmla="*/ 823078 h 955158"/>
                  <a:gd name="connsiteX5" fmla="*/ 1889760 w 3362960"/>
                  <a:gd name="connsiteY5" fmla="*/ 71238 h 955158"/>
                  <a:gd name="connsiteX6" fmla="*/ 2194560 w 3362960"/>
                  <a:gd name="connsiteY6" fmla="*/ 792598 h 955158"/>
                  <a:gd name="connsiteX7" fmla="*/ 2550160 w 3362960"/>
                  <a:gd name="connsiteY7" fmla="*/ 172838 h 955158"/>
                  <a:gd name="connsiteX8" fmla="*/ 2773680 w 3362960"/>
                  <a:gd name="connsiteY8" fmla="*/ 792598 h 955158"/>
                  <a:gd name="connsiteX9" fmla="*/ 3068320 w 3362960"/>
                  <a:gd name="connsiteY9" fmla="*/ 101718 h 955158"/>
                  <a:gd name="connsiteX10" fmla="*/ 3342640 w 3362960"/>
                  <a:gd name="connsiteY10" fmla="*/ 741798 h 955158"/>
                  <a:gd name="connsiteX11" fmla="*/ 3342640 w 3362960"/>
                  <a:gd name="connsiteY11" fmla="*/ 741798 h 955158"/>
                  <a:gd name="connsiteX12" fmla="*/ 3362960 w 3362960"/>
                  <a:gd name="connsiteY12" fmla="*/ 762118 h 955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62960" h="955158">
                    <a:moveTo>
                      <a:pt x="0" y="955158"/>
                    </a:moveTo>
                    <a:cubicBezTo>
                      <a:pt x="153246" y="483564"/>
                      <a:pt x="306493" y="11971"/>
                      <a:pt x="447040" y="118"/>
                    </a:cubicBezTo>
                    <a:cubicBezTo>
                      <a:pt x="587587" y="-11735"/>
                      <a:pt x="721360" y="867105"/>
                      <a:pt x="843280" y="884038"/>
                    </a:cubicBezTo>
                    <a:cubicBezTo>
                      <a:pt x="965200" y="900971"/>
                      <a:pt x="1065107" y="111878"/>
                      <a:pt x="1178560" y="101718"/>
                    </a:cubicBezTo>
                    <a:cubicBezTo>
                      <a:pt x="1292013" y="91558"/>
                      <a:pt x="1405467" y="828158"/>
                      <a:pt x="1524000" y="823078"/>
                    </a:cubicBezTo>
                    <a:cubicBezTo>
                      <a:pt x="1642533" y="817998"/>
                      <a:pt x="1778000" y="76318"/>
                      <a:pt x="1889760" y="71238"/>
                    </a:cubicBezTo>
                    <a:cubicBezTo>
                      <a:pt x="2001520" y="66158"/>
                      <a:pt x="2084493" y="775665"/>
                      <a:pt x="2194560" y="792598"/>
                    </a:cubicBezTo>
                    <a:cubicBezTo>
                      <a:pt x="2304627" y="809531"/>
                      <a:pt x="2453640" y="172838"/>
                      <a:pt x="2550160" y="172838"/>
                    </a:cubicBezTo>
                    <a:cubicBezTo>
                      <a:pt x="2646680" y="172838"/>
                      <a:pt x="2687320" y="804451"/>
                      <a:pt x="2773680" y="792598"/>
                    </a:cubicBezTo>
                    <a:cubicBezTo>
                      <a:pt x="2860040" y="780745"/>
                      <a:pt x="2973493" y="110185"/>
                      <a:pt x="3068320" y="101718"/>
                    </a:cubicBezTo>
                    <a:cubicBezTo>
                      <a:pt x="3163147" y="93251"/>
                      <a:pt x="3342640" y="741798"/>
                      <a:pt x="3342640" y="741798"/>
                    </a:cubicBezTo>
                    <a:lnTo>
                      <a:pt x="3342640" y="741798"/>
                    </a:lnTo>
                    <a:lnTo>
                      <a:pt x="3362960" y="762118"/>
                    </a:ln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6B0CA58-A622-423A-AB21-CC780FCD9596}"/>
                  </a:ext>
                </a:extLst>
              </p:cNvPr>
              <p:cNvSpPr/>
              <p:nvPr/>
            </p:nvSpPr>
            <p:spPr>
              <a:xfrm>
                <a:off x="1808480" y="2734547"/>
                <a:ext cx="213360" cy="22352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CB5FB0-580F-4A57-8D2B-6D18CB8ADDCE}"/>
                  </a:ext>
                </a:extLst>
              </p:cNvPr>
              <p:cNvSpPr txBox="1"/>
              <p:nvPr/>
            </p:nvSpPr>
            <p:spPr>
              <a:xfrm>
                <a:off x="195166" y="3621801"/>
                <a:ext cx="653678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        </a:t>
                </a:r>
                <a:r>
                  <a:rPr lang="en-US" dirty="0">
                    <a:solidFill>
                      <a:schemeClr val="bg2"/>
                    </a:solidFill>
                  </a:rPr>
                  <a:t>Ray</a:t>
                </a:r>
                <a:r>
                  <a:rPr lang="en-US" dirty="0"/>
                  <a:t>		</a:t>
                </a:r>
                <a:r>
                  <a:rPr lang="en-US" dirty="0">
                    <a:solidFill>
                      <a:schemeClr val="bg2"/>
                    </a:solidFill>
                  </a:rPr>
                  <a:t>– </a:t>
                </a:r>
                <a:r>
                  <a:rPr lang="en-US" dirty="0"/>
                  <a:t>                     Waves   -   Particles</a:t>
                </a:r>
              </a:p>
              <a:p>
                <a:r>
                  <a:rPr lang="en-US" dirty="0">
                    <a:solidFill>
                      <a:schemeClr val="bg2"/>
                    </a:solidFill>
                  </a:rPr>
                  <a:t>(</a:t>
                </a:r>
                <a:r>
                  <a:rPr lang="en-US" i="1" dirty="0">
                    <a:solidFill>
                      <a:schemeClr val="bg2"/>
                    </a:solidFill>
                  </a:rPr>
                  <a:t>geometrical optics</a:t>
                </a:r>
                <a:r>
                  <a:rPr lang="en-US" dirty="0">
                    <a:solidFill>
                      <a:schemeClr val="bg2"/>
                    </a:solidFill>
                  </a:rPr>
                  <a:t>)</a:t>
                </a:r>
                <a:r>
                  <a:rPr lang="en-US" dirty="0"/>
                  <a:t>	                           (</a:t>
                </a:r>
                <a:r>
                  <a:rPr lang="en-US" i="1" dirty="0"/>
                  <a:t>physical optics</a:t>
                </a:r>
                <a:r>
                  <a:rPr lang="en-US" dirty="0"/>
                  <a:t>)</a:t>
                </a:r>
                <a:endParaRPr lang="en-GB" dirty="0"/>
              </a:p>
            </p:txBody>
          </p:sp>
        </p:grp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075138A-6255-4875-845D-7469C05F8066}"/>
              </a:ext>
            </a:extLst>
          </p:cNvPr>
          <p:cNvCxnSpPr>
            <a:cxnSpLocks/>
          </p:cNvCxnSpPr>
          <p:nvPr/>
        </p:nvCxnSpPr>
        <p:spPr>
          <a:xfrm flipH="1">
            <a:off x="4867056" y="4493326"/>
            <a:ext cx="428607" cy="554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30ACB59-B007-472B-9A0A-88B6B9BE9A88}"/>
              </a:ext>
            </a:extLst>
          </p:cNvPr>
          <p:cNvSpPr txBox="1"/>
          <p:nvPr/>
        </p:nvSpPr>
        <p:spPr>
          <a:xfrm>
            <a:off x="4188344" y="5061366"/>
            <a:ext cx="1219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Diffraction</a:t>
            </a:r>
            <a:endParaRPr lang="en-GB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41DBA4D-8F41-40E4-8EEE-0DB0C0869D2A}"/>
              </a:ext>
            </a:extLst>
          </p:cNvPr>
          <p:cNvCxnSpPr>
            <a:cxnSpLocks/>
          </p:cNvCxnSpPr>
          <p:nvPr/>
        </p:nvCxnSpPr>
        <p:spPr>
          <a:xfrm flipH="1">
            <a:off x="5603694" y="4705367"/>
            <a:ext cx="1" cy="763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D7CAAEB-CC1F-4A8B-81C4-19A25FE07D5E}"/>
              </a:ext>
            </a:extLst>
          </p:cNvPr>
          <p:cNvSpPr txBox="1"/>
          <p:nvPr/>
        </p:nvSpPr>
        <p:spPr>
          <a:xfrm>
            <a:off x="4895808" y="547900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Interference</a:t>
            </a:r>
            <a:endParaRPr lang="en-GB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E46B0F0-7478-4426-B875-D84EA4EFF1B2}"/>
              </a:ext>
            </a:extLst>
          </p:cNvPr>
          <p:cNvCxnSpPr>
            <a:cxnSpLocks/>
          </p:cNvCxnSpPr>
          <p:nvPr/>
        </p:nvCxnSpPr>
        <p:spPr>
          <a:xfrm>
            <a:off x="5890528" y="4463274"/>
            <a:ext cx="482208" cy="554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5B72449-5000-48C4-9D81-E3381D5DD4D9}"/>
              </a:ext>
            </a:extLst>
          </p:cNvPr>
          <p:cNvSpPr txBox="1"/>
          <p:nvPr/>
        </p:nvSpPr>
        <p:spPr>
          <a:xfrm>
            <a:off x="5813385" y="5061366"/>
            <a:ext cx="141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Polarisation</a:t>
            </a:r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3C91CBF-BA3E-451C-9A28-7650EECFB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" y="4569281"/>
            <a:ext cx="4153290" cy="21887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6B9D99-4A3A-4C1A-9BD9-B323570A5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196" y="5005430"/>
            <a:ext cx="3600000" cy="18487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303BD6A-C4A8-4A62-925F-22530D50C37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/>
          <a:stretch>
            <a:fillRect/>
          </a:stretch>
        </p:blipFill>
        <p:spPr>
          <a:xfrm>
            <a:off x="6857251" y="2744223"/>
            <a:ext cx="3181547" cy="2385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A91A783-F575-41C7-B217-2F27E945E2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5F4F0"/>
              </a:clrFrom>
              <a:clrTo>
                <a:srgbClr val="F5F4F0">
                  <a:alpha val="0"/>
                </a:srgbClr>
              </a:clrTo>
            </a:clrChange>
            <a:lum/>
            <a:alphaModFix/>
          </a:blip>
          <a:srcRect l="27824" t="21168" r="25192" b="9564"/>
          <a:stretch/>
        </p:blipFill>
        <p:spPr>
          <a:xfrm>
            <a:off x="9076493" y="368560"/>
            <a:ext cx="3115507" cy="344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C5C9B0E-D487-49BA-AD40-5396CD2FBC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212" y="470353"/>
            <a:ext cx="3355347" cy="22324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56A26D-978F-48C0-B764-26237978700D}"/>
              </a:ext>
            </a:extLst>
          </p:cNvPr>
          <p:cNvSpPr txBox="1"/>
          <p:nvPr/>
        </p:nvSpPr>
        <p:spPr>
          <a:xfrm>
            <a:off x="9690303" y="4653629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More on this later…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1EB57D-92B5-4BE2-B691-4A4AFE4E83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598" b="93966" l="2586" r="94253">
                        <a14:foregroundMark x1="12069" y1="27586" x2="12931" y2="74425"/>
                        <a14:foregroundMark x1="12931" y1="74425" x2="23563" y2="85632"/>
                        <a14:foregroundMark x1="23563" y1="85632" x2="52299" y2="93966"/>
                        <a14:foregroundMark x1="52299" y1="93966" x2="67241" y2="93966"/>
                        <a14:foregroundMark x1="67241" y1="93966" x2="73851" y2="89080"/>
                        <a14:foregroundMark x1="14943" y1="44540" x2="35920" y2="49425"/>
                        <a14:foregroundMark x1="35920" y1="49425" x2="65805" y2="15805"/>
                        <a14:foregroundMark x1="65805" y1="15805" x2="65805" y2="15805"/>
                        <a14:foregroundMark x1="67529" y1="14080" x2="32759" y2="54885"/>
                        <a14:foregroundMark x1="32759" y1="54885" x2="18678" y2="60632"/>
                        <a14:foregroundMark x1="18678" y1="60632" x2="6897" y2="50862"/>
                        <a14:foregroundMark x1="6897" y1="50862" x2="12644" y2="65230"/>
                        <a14:foregroundMark x1="12644" y1="65230" x2="20977" y2="71552"/>
                        <a14:foregroundMark x1="19540" y1="51437" x2="10920" y2="62931"/>
                        <a14:foregroundMark x1="10920" y1="62931" x2="6897" y2="47414"/>
                        <a14:foregroundMark x1="6897" y1="47414" x2="24425" y2="38793"/>
                        <a14:foregroundMark x1="24425" y1="38793" x2="31897" y2="43678"/>
                        <a14:foregroundMark x1="35057" y1="9770" x2="53736" y2="7759"/>
                        <a14:foregroundMark x1="53736" y1="7759" x2="64080" y2="7759"/>
                        <a14:foregroundMark x1="89943" y1="32184" x2="91092" y2="47701"/>
                        <a14:foregroundMark x1="91092" y1="47701" x2="92816" y2="31897"/>
                        <a14:foregroundMark x1="92816" y1="31897" x2="89655" y2="29023"/>
                        <a14:foregroundMark x1="36207" y1="5172" x2="58333" y2="6034"/>
                        <a14:foregroundMark x1="8621" y1="40517" x2="4885" y2="55747"/>
                        <a14:foregroundMark x1="4885" y1="55747" x2="8621" y2="69540"/>
                        <a14:foregroundMark x1="16954" y1="56609" x2="3736" y2="51149"/>
                        <a14:foregroundMark x1="15230" y1="56034" x2="19540" y2="56897"/>
                        <a14:foregroundMark x1="4023" y1="43966" x2="2874" y2="52874"/>
                        <a14:foregroundMark x1="95977" y1="56897" x2="94540" y2="41954"/>
                        <a14:foregroundMark x1="94540" y1="41954" x2="93966" y2="39655"/>
                        <a14:foregroundMark x1="2874" y1="44828" x2="5172" y2="60345"/>
                        <a14:foregroundMark x1="5172" y1="60345" x2="5460" y2="60345"/>
                        <a14:foregroundMark x1="2586" y1="48851" x2="2586" y2="50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0" y="2148092"/>
            <a:ext cx="2420384" cy="242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9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7122DE-46D8-48B4-A01B-727AED12B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54" y="2658180"/>
            <a:ext cx="4735579" cy="40677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D2313C-B6B7-40DF-ADCF-3A533B7403C6}"/>
              </a:ext>
            </a:extLst>
          </p:cNvPr>
          <p:cNvSpPr txBox="1"/>
          <p:nvPr/>
        </p:nvSpPr>
        <p:spPr>
          <a:xfrm>
            <a:off x="4368877" y="132080"/>
            <a:ext cx="3527272" cy="1524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Abbe said: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accent1"/>
                </a:solidFill>
              </a:rPr>
              <a:t>“</a:t>
            </a:r>
            <a:r>
              <a:rPr lang="en-US" sz="1600" dirty="0"/>
              <a:t>The microscope image is an interference effect of a diffraction phenomenon.</a:t>
            </a:r>
            <a:r>
              <a:rPr lang="en-US" sz="1600" dirty="0">
                <a:solidFill>
                  <a:schemeClr val="accent1"/>
                </a:solidFill>
              </a:rPr>
              <a:t>”</a:t>
            </a: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626356-F70D-4A9C-9381-0594ADC7BC6D}"/>
              </a:ext>
            </a:extLst>
          </p:cNvPr>
          <p:cNvSpPr/>
          <p:nvPr/>
        </p:nvSpPr>
        <p:spPr>
          <a:xfrm>
            <a:off x="5987387" y="2271706"/>
            <a:ext cx="6096000" cy="3370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And Richard Feynman said:</a:t>
            </a:r>
            <a:endParaRPr lang="en-GB" sz="1600" b="1" dirty="0">
              <a:solidFill>
                <a:schemeClr val="accent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accent1"/>
                </a:solidFill>
              </a:rPr>
              <a:t>“</a:t>
            </a:r>
            <a:r>
              <a:rPr lang="en-GB" sz="1600" dirty="0"/>
              <a:t>No-one has ever been able to define the difference between interference and diffraction satisfactorily. It is just a question of usage, and there is no specific, important physical difference between them. The best we can do, roughly speaking, is to say that when there are only a few sources, say two, interfering, then the result is usually called interference, but if there is a large number of them, it seems that the word diffraction is more often used.</a:t>
            </a:r>
            <a:r>
              <a:rPr lang="en-GB" sz="1600" dirty="0">
                <a:solidFill>
                  <a:schemeClr val="accent1"/>
                </a:solidFill>
              </a:rPr>
              <a:t>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0A7F92-CE60-4E58-9347-52D69B345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3" y="406400"/>
            <a:ext cx="4365610" cy="186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86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917</Words>
  <Application>Microsoft Office PowerPoint</Application>
  <PresentationFormat>Widescreen</PresentationFormat>
  <Paragraphs>141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Microsoft YaHei</vt:lpstr>
      <vt:lpstr>Aptos</vt:lpstr>
      <vt:lpstr>Aptos Display</vt:lpstr>
      <vt:lpstr>Arial</vt:lpstr>
      <vt:lpstr>Cambria Math</vt:lpstr>
      <vt:lpstr>Liberation Sans</vt:lpstr>
      <vt:lpstr>Montserrat</vt:lpstr>
      <vt:lpstr>Montserrat SemiBold</vt:lpstr>
      <vt:lpstr>Roboto</vt:lpstr>
      <vt:lpstr>Symbol</vt:lpstr>
      <vt:lpstr>Times New Roman</vt:lpstr>
      <vt:lpstr>TimesNewRomanPS-Italic</vt:lpstr>
      <vt:lpstr>Office Theme</vt:lpstr>
      <vt:lpstr>Microscopic Methods  for Chemists  – with an emphasis on SEM</vt:lpstr>
      <vt:lpstr>Practical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</dc:title>
  <dc:creator>Martin Jönsson-Niedziolka</dc:creator>
  <cp:lastModifiedBy>Martin Jönsson-Niedziolka</cp:lastModifiedBy>
  <cp:revision>1</cp:revision>
  <dcterms:created xsi:type="dcterms:W3CDTF">2025-03-03T11:23:42Z</dcterms:created>
  <dcterms:modified xsi:type="dcterms:W3CDTF">2025-03-03T11:27:03Z</dcterms:modified>
</cp:coreProperties>
</file>