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456" r:id="rId2"/>
    <p:sldId id="579" r:id="rId3"/>
    <p:sldId id="258" r:id="rId4"/>
    <p:sldId id="583" r:id="rId5"/>
    <p:sldId id="582" r:id="rId6"/>
    <p:sldId id="585" r:id="rId7"/>
    <p:sldId id="570" r:id="rId8"/>
    <p:sldId id="584" r:id="rId9"/>
    <p:sldId id="288" r:id="rId10"/>
    <p:sldId id="586" r:id="rId11"/>
    <p:sldId id="571" r:id="rId12"/>
    <p:sldId id="260" r:id="rId13"/>
    <p:sldId id="267" r:id="rId14"/>
    <p:sldId id="568" r:id="rId15"/>
    <p:sldId id="576" r:id="rId16"/>
    <p:sldId id="55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4660"/>
  </p:normalViewPr>
  <p:slideViewPr>
    <p:cSldViewPr snapToGrid="0">
      <p:cViewPr varScale="1">
        <p:scale>
          <a:sx n="109" d="100"/>
          <a:sy n="109" d="100"/>
        </p:scale>
        <p:origin x="941" y="3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72ADF8-D36E-4B45-871D-FF313BE7FE69}" type="datetimeFigureOut">
              <a:rPr lang="en-GB" smtClean="0"/>
              <a:t>12/03/2025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572899-3622-49FF-AAF5-D7AA26B221D3}" type="slidenum">
              <a:rPr lang="en-GB" smtClean="0"/>
              <a:t>‹#›</a:t>
            </a:fld>
            <a:endParaRPr lang="en-GB"/>
          </a:p>
        </p:txBody>
      </p:sp>
    </p:spTree>
    <p:extLst>
      <p:ext uri="{BB962C8B-B14F-4D97-AF65-F5344CB8AC3E}">
        <p14:creationId xmlns:p14="http://schemas.microsoft.com/office/powerpoint/2010/main" val="2738859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F8E2375-F1B1-284C-A827-B0E603FDBDD8}" type="slidenum">
              <a:rPr lang="en-US" smtClean="0"/>
              <a:t>1</a:t>
            </a:fld>
            <a:endParaRPr lang="en-US"/>
          </a:p>
        </p:txBody>
      </p:sp>
    </p:spTree>
    <p:extLst>
      <p:ext uri="{BB962C8B-B14F-4D97-AF65-F5344CB8AC3E}">
        <p14:creationId xmlns:p14="http://schemas.microsoft.com/office/powerpoint/2010/main" val="4062769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Somewhat chaotic introduction to some concepts of optics. </a:t>
            </a:r>
          </a:p>
        </p:txBody>
      </p:sp>
      <p:sp>
        <p:nvSpPr>
          <p:cNvPr id="4" name="Slide Number Placeholder 3"/>
          <p:cNvSpPr>
            <a:spLocks noGrp="1"/>
          </p:cNvSpPr>
          <p:nvPr>
            <p:ph type="sldNum" sz="quarter" idx="5"/>
          </p:nvPr>
        </p:nvSpPr>
        <p:spPr/>
        <p:txBody>
          <a:bodyPr/>
          <a:lstStyle/>
          <a:p>
            <a:fld id="{4E22589F-D1A0-4B00-B6D3-0083CA859986}" type="slidenum">
              <a:rPr lang="en-GB" smtClean="0"/>
              <a:t>2</a:t>
            </a:fld>
            <a:endParaRPr lang="en-GB"/>
          </a:p>
        </p:txBody>
      </p:sp>
    </p:spTree>
    <p:extLst>
      <p:ext uri="{BB962C8B-B14F-4D97-AF65-F5344CB8AC3E}">
        <p14:creationId xmlns:p14="http://schemas.microsoft.com/office/powerpoint/2010/main" val="1452573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E22589F-D1A0-4B00-B6D3-0083CA859986}" type="slidenum">
              <a:rPr lang="en-GB" smtClean="0"/>
              <a:t>6</a:t>
            </a:fld>
            <a:endParaRPr lang="en-GB"/>
          </a:p>
        </p:txBody>
      </p:sp>
    </p:spTree>
    <p:extLst>
      <p:ext uri="{BB962C8B-B14F-4D97-AF65-F5344CB8AC3E}">
        <p14:creationId xmlns:p14="http://schemas.microsoft.com/office/powerpoint/2010/main" val="4162780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5DBD5-6C15-9CB9-3475-87A962DBD8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4BB1771-1770-3D56-5857-A718E4C495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01A2428-A471-CAFA-F4A6-76FF3C5258C2}"/>
              </a:ext>
            </a:extLst>
          </p:cNvPr>
          <p:cNvSpPr>
            <a:spLocks noGrp="1"/>
          </p:cNvSpPr>
          <p:nvPr>
            <p:ph type="dt" sz="half" idx="10"/>
          </p:nvPr>
        </p:nvSpPr>
        <p:spPr/>
        <p:txBody>
          <a:bodyPr/>
          <a:lstStyle/>
          <a:p>
            <a:fld id="{77D1337D-9FDF-403A-9FC8-F688EA0034E2}" type="datetimeFigureOut">
              <a:rPr lang="en-GB" smtClean="0"/>
              <a:t>12/03/2025</a:t>
            </a:fld>
            <a:endParaRPr lang="en-GB"/>
          </a:p>
        </p:txBody>
      </p:sp>
      <p:sp>
        <p:nvSpPr>
          <p:cNvPr id="5" name="Footer Placeholder 4">
            <a:extLst>
              <a:ext uri="{FF2B5EF4-FFF2-40B4-BE49-F238E27FC236}">
                <a16:creationId xmlns:a16="http://schemas.microsoft.com/office/drawing/2014/main" id="{B4023507-AD46-E439-BFAA-E00D39803F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541FAC-3298-4548-4EC6-9BB20760C34D}"/>
              </a:ext>
            </a:extLst>
          </p:cNvPr>
          <p:cNvSpPr>
            <a:spLocks noGrp="1"/>
          </p:cNvSpPr>
          <p:nvPr>
            <p:ph type="sldNum" sz="quarter" idx="12"/>
          </p:nvPr>
        </p:nvSpPr>
        <p:spPr/>
        <p:txBody>
          <a:bodyPr/>
          <a:lstStyle/>
          <a:p>
            <a:fld id="{0EC8DA15-830B-4DBE-A4A8-E82923DB8D33}" type="slidenum">
              <a:rPr lang="en-GB" smtClean="0"/>
              <a:t>‹#›</a:t>
            </a:fld>
            <a:endParaRPr lang="en-GB"/>
          </a:p>
        </p:txBody>
      </p:sp>
    </p:spTree>
    <p:extLst>
      <p:ext uri="{BB962C8B-B14F-4D97-AF65-F5344CB8AC3E}">
        <p14:creationId xmlns:p14="http://schemas.microsoft.com/office/powerpoint/2010/main" val="2505438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7EF36-48D4-61CE-AD0D-5FE4D948F56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B8D7490-0594-94C8-A121-54A1EE7B1E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E75385-7323-58B4-EEF6-7868AC0AC647}"/>
              </a:ext>
            </a:extLst>
          </p:cNvPr>
          <p:cNvSpPr>
            <a:spLocks noGrp="1"/>
          </p:cNvSpPr>
          <p:nvPr>
            <p:ph type="dt" sz="half" idx="10"/>
          </p:nvPr>
        </p:nvSpPr>
        <p:spPr/>
        <p:txBody>
          <a:bodyPr/>
          <a:lstStyle/>
          <a:p>
            <a:fld id="{77D1337D-9FDF-403A-9FC8-F688EA0034E2}" type="datetimeFigureOut">
              <a:rPr lang="en-GB" smtClean="0"/>
              <a:t>12/03/2025</a:t>
            </a:fld>
            <a:endParaRPr lang="en-GB"/>
          </a:p>
        </p:txBody>
      </p:sp>
      <p:sp>
        <p:nvSpPr>
          <p:cNvPr id="5" name="Footer Placeholder 4">
            <a:extLst>
              <a:ext uri="{FF2B5EF4-FFF2-40B4-BE49-F238E27FC236}">
                <a16:creationId xmlns:a16="http://schemas.microsoft.com/office/drawing/2014/main" id="{AD2874CD-D0A5-9C2D-1096-60496BD486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52C09C-DFB0-764C-8CB5-9CC4FFDA801B}"/>
              </a:ext>
            </a:extLst>
          </p:cNvPr>
          <p:cNvSpPr>
            <a:spLocks noGrp="1"/>
          </p:cNvSpPr>
          <p:nvPr>
            <p:ph type="sldNum" sz="quarter" idx="12"/>
          </p:nvPr>
        </p:nvSpPr>
        <p:spPr/>
        <p:txBody>
          <a:bodyPr/>
          <a:lstStyle/>
          <a:p>
            <a:fld id="{0EC8DA15-830B-4DBE-A4A8-E82923DB8D33}" type="slidenum">
              <a:rPr lang="en-GB" smtClean="0"/>
              <a:t>‹#›</a:t>
            </a:fld>
            <a:endParaRPr lang="en-GB"/>
          </a:p>
        </p:txBody>
      </p:sp>
    </p:spTree>
    <p:extLst>
      <p:ext uri="{BB962C8B-B14F-4D97-AF65-F5344CB8AC3E}">
        <p14:creationId xmlns:p14="http://schemas.microsoft.com/office/powerpoint/2010/main" val="2760056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AA75B3-B62C-BF17-3F79-E36442C7126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033CBDA-F343-5AA5-0022-E5C4A102E5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695E61-B6B6-40ED-EE7E-03C192A99F48}"/>
              </a:ext>
            </a:extLst>
          </p:cNvPr>
          <p:cNvSpPr>
            <a:spLocks noGrp="1"/>
          </p:cNvSpPr>
          <p:nvPr>
            <p:ph type="dt" sz="half" idx="10"/>
          </p:nvPr>
        </p:nvSpPr>
        <p:spPr/>
        <p:txBody>
          <a:bodyPr/>
          <a:lstStyle/>
          <a:p>
            <a:fld id="{77D1337D-9FDF-403A-9FC8-F688EA0034E2}" type="datetimeFigureOut">
              <a:rPr lang="en-GB" smtClean="0"/>
              <a:t>12/03/2025</a:t>
            </a:fld>
            <a:endParaRPr lang="en-GB"/>
          </a:p>
        </p:txBody>
      </p:sp>
      <p:sp>
        <p:nvSpPr>
          <p:cNvPr id="5" name="Footer Placeholder 4">
            <a:extLst>
              <a:ext uri="{FF2B5EF4-FFF2-40B4-BE49-F238E27FC236}">
                <a16:creationId xmlns:a16="http://schemas.microsoft.com/office/drawing/2014/main" id="{DED1B4D3-746F-B527-C46E-612F887E0A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0D77932-E9C3-9A21-4EB1-84FA23F74120}"/>
              </a:ext>
            </a:extLst>
          </p:cNvPr>
          <p:cNvSpPr>
            <a:spLocks noGrp="1"/>
          </p:cNvSpPr>
          <p:nvPr>
            <p:ph type="sldNum" sz="quarter" idx="12"/>
          </p:nvPr>
        </p:nvSpPr>
        <p:spPr/>
        <p:txBody>
          <a:bodyPr/>
          <a:lstStyle/>
          <a:p>
            <a:fld id="{0EC8DA15-830B-4DBE-A4A8-E82923DB8D33}" type="slidenum">
              <a:rPr lang="en-GB" smtClean="0"/>
              <a:t>‹#›</a:t>
            </a:fld>
            <a:endParaRPr lang="en-GB"/>
          </a:p>
        </p:txBody>
      </p:sp>
    </p:spTree>
    <p:extLst>
      <p:ext uri="{BB962C8B-B14F-4D97-AF65-F5344CB8AC3E}">
        <p14:creationId xmlns:p14="http://schemas.microsoft.com/office/powerpoint/2010/main" val="3920926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Układ niestandardowy">
    <p:spTree>
      <p:nvGrpSpPr>
        <p:cNvPr id="1" name=""/>
        <p:cNvGrpSpPr/>
        <p:nvPr/>
      </p:nvGrpSpPr>
      <p:grpSpPr>
        <a:xfrm>
          <a:off x="0" y="0"/>
          <a:ext cx="0" cy="0"/>
          <a:chOff x="0" y="0"/>
          <a:chExt cx="0" cy="0"/>
        </a:xfrm>
      </p:grpSpPr>
      <p:sp>
        <p:nvSpPr>
          <p:cNvPr id="10" name="Prostokąt 9">
            <a:extLst>
              <a:ext uri="{FF2B5EF4-FFF2-40B4-BE49-F238E27FC236}">
                <a16:creationId xmlns:a16="http://schemas.microsoft.com/office/drawing/2014/main" id="{F35F29C4-AFE6-4054-B9F0-97AEBD92B2B5}"/>
              </a:ext>
            </a:extLst>
          </p:cNvPr>
          <p:cNvSpPr/>
          <p:nvPr userDrawn="1"/>
        </p:nvSpPr>
        <p:spPr>
          <a:xfrm>
            <a:off x="-2" y="5919"/>
            <a:ext cx="12202733" cy="6858000"/>
          </a:xfrm>
          <a:prstGeom prst="rect">
            <a:avLst/>
          </a:prstGeom>
          <a:solidFill>
            <a:schemeClr val="tx1">
              <a:lumMod val="10000"/>
              <a:lumOff val="90000"/>
            </a:schemeClr>
          </a:solidFill>
          <a:ln w="12602" cap="flat">
            <a:noFill/>
            <a:prstDash val="solid"/>
            <a:miter/>
          </a:ln>
        </p:spPr>
        <p:txBody>
          <a:bodyPr rtlCol="0" anchor="ctr"/>
          <a:lstStyle/>
          <a:p>
            <a:pPr algn="l"/>
            <a:endParaRPr lang="en-US"/>
          </a:p>
        </p:txBody>
      </p:sp>
      <p:sp>
        <p:nvSpPr>
          <p:cNvPr id="11" name="Picture Placeholder 4">
            <a:extLst>
              <a:ext uri="{FF2B5EF4-FFF2-40B4-BE49-F238E27FC236}">
                <a16:creationId xmlns:a16="http://schemas.microsoft.com/office/drawing/2014/main" id="{D6C0819B-0BC1-4088-A97F-0598A7AA2F7C}"/>
              </a:ext>
            </a:extLst>
          </p:cNvPr>
          <p:cNvSpPr>
            <a:spLocks noGrp="1"/>
          </p:cNvSpPr>
          <p:nvPr>
            <p:ph type="pic" sz="quarter" idx="10"/>
          </p:nvPr>
        </p:nvSpPr>
        <p:spPr>
          <a:xfrm>
            <a:off x="4730840" y="-38636"/>
            <a:ext cx="7462749" cy="6902555"/>
          </a:xfrm>
          <a:custGeom>
            <a:avLst/>
            <a:gdLst>
              <a:gd name="connsiteX0" fmla="*/ 0 w 4868477"/>
              <a:gd name="connsiteY0" fmla="*/ 0 h 3979041"/>
              <a:gd name="connsiteX1" fmla="*/ 4868477 w 4868477"/>
              <a:gd name="connsiteY1" fmla="*/ 0 h 3979041"/>
              <a:gd name="connsiteX2" fmla="*/ 4868477 w 4868477"/>
              <a:gd name="connsiteY2" fmla="*/ 2892841 h 3979041"/>
              <a:gd name="connsiteX3" fmla="*/ 2696077 w 4868477"/>
              <a:gd name="connsiteY3" fmla="*/ 3979041 h 3979041"/>
              <a:gd name="connsiteX4" fmla="*/ 0 w 4868477"/>
              <a:gd name="connsiteY4" fmla="*/ 2631001 h 3979041"/>
              <a:gd name="connsiteX0" fmla="*/ 0 w 5958457"/>
              <a:gd name="connsiteY0" fmla="*/ 0 h 4009890"/>
              <a:gd name="connsiteX1" fmla="*/ 5958457 w 5958457"/>
              <a:gd name="connsiteY1" fmla="*/ 30849 h 4009890"/>
              <a:gd name="connsiteX2" fmla="*/ 5958457 w 5958457"/>
              <a:gd name="connsiteY2" fmla="*/ 2923690 h 4009890"/>
              <a:gd name="connsiteX3" fmla="*/ 3786057 w 5958457"/>
              <a:gd name="connsiteY3" fmla="*/ 4009890 h 4009890"/>
              <a:gd name="connsiteX4" fmla="*/ 1089980 w 5958457"/>
              <a:gd name="connsiteY4" fmla="*/ 2661850 h 4009890"/>
              <a:gd name="connsiteX5" fmla="*/ 0 w 5958457"/>
              <a:gd name="connsiteY5" fmla="*/ 0 h 4009890"/>
              <a:gd name="connsiteX0" fmla="*/ 262604 w 6221061"/>
              <a:gd name="connsiteY0" fmla="*/ 331760 h 4341650"/>
              <a:gd name="connsiteX1" fmla="*/ 6221061 w 6221061"/>
              <a:gd name="connsiteY1" fmla="*/ 362609 h 4341650"/>
              <a:gd name="connsiteX2" fmla="*/ 6221061 w 6221061"/>
              <a:gd name="connsiteY2" fmla="*/ 3255450 h 4341650"/>
              <a:gd name="connsiteX3" fmla="*/ 4048661 w 6221061"/>
              <a:gd name="connsiteY3" fmla="*/ 4341650 h 4341650"/>
              <a:gd name="connsiteX4" fmla="*/ 1352584 w 6221061"/>
              <a:gd name="connsiteY4" fmla="*/ 2993610 h 4341650"/>
              <a:gd name="connsiteX5" fmla="*/ 262604 w 6221061"/>
              <a:gd name="connsiteY5" fmla="*/ 331760 h 4341650"/>
              <a:gd name="connsiteX0" fmla="*/ 262604 w 6221061"/>
              <a:gd name="connsiteY0" fmla="*/ 331760 h 4341650"/>
              <a:gd name="connsiteX1" fmla="*/ 6221061 w 6221061"/>
              <a:gd name="connsiteY1" fmla="*/ 362609 h 4341650"/>
              <a:gd name="connsiteX2" fmla="*/ 6221061 w 6221061"/>
              <a:gd name="connsiteY2" fmla="*/ 3255450 h 4341650"/>
              <a:gd name="connsiteX3" fmla="*/ 4048661 w 6221061"/>
              <a:gd name="connsiteY3" fmla="*/ 4341650 h 4341650"/>
              <a:gd name="connsiteX4" fmla="*/ 1352584 w 6221061"/>
              <a:gd name="connsiteY4" fmla="*/ 2993610 h 4341650"/>
              <a:gd name="connsiteX5" fmla="*/ 262604 w 6221061"/>
              <a:gd name="connsiteY5" fmla="*/ 331760 h 4341650"/>
              <a:gd name="connsiteX0" fmla="*/ 0 w 5958457"/>
              <a:gd name="connsiteY0" fmla="*/ 331760 h 4341650"/>
              <a:gd name="connsiteX1" fmla="*/ 5958457 w 5958457"/>
              <a:gd name="connsiteY1" fmla="*/ 362609 h 4341650"/>
              <a:gd name="connsiteX2" fmla="*/ 5958457 w 5958457"/>
              <a:gd name="connsiteY2" fmla="*/ 3255450 h 4341650"/>
              <a:gd name="connsiteX3" fmla="*/ 3786057 w 5958457"/>
              <a:gd name="connsiteY3" fmla="*/ 4341650 h 4341650"/>
              <a:gd name="connsiteX4" fmla="*/ 1089980 w 5958457"/>
              <a:gd name="connsiteY4" fmla="*/ 2993610 h 4341650"/>
              <a:gd name="connsiteX5" fmla="*/ 0 w 5958457"/>
              <a:gd name="connsiteY5" fmla="*/ 331760 h 4341650"/>
              <a:gd name="connsiteX0" fmla="*/ 0 w 5958457"/>
              <a:gd name="connsiteY0" fmla="*/ 331760 h 4341650"/>
              <a:gd name="connsiteX1" fmla="*/ 5958457 w 5958457"/>
              <a:gd name="connsiteY1" fmla="*/ 362609 h 4341650"/>
              <a:gd name="connsiteX2" fmla="*/ 5958457 w 5958457"/>
              <a:gd name="connsiteY2" fmla="*/ 3255450 h 4341650"/>
              <a:gd name="connsiteX3" fmla="*/ 3786057 w 5958457"/>
              <a:gd name="connsiteY3" fmla="*/ 4341650 h 4341650"/>
              <a:gd name="connsiteX4" fmla="*/ 2370193 w 5958457"/>
              <a:gd name="connsiteY4" fmla="*/ 4099015 h 4341650"/>
              <a:gd name="connsiteX5" fmla="*/ 0 w 5958457"/>
              <a:gd name="connsiteY5" fmla="*/ 331760 h 4341650"/>
              <a:gd name="connsiteX0" fmla="*/ 0 w 5958457"/>
              <a:gd name="connsiteY0" fmla="*/ 331760 h 4341650"/>
              <a:gd name="connsiteX1" fmla="*/ 5958457 w 5958457"/>
              <a:gd name="connsiteY1" fmla="*/ 362609 h 4341650"/>
              <a:gd name="connsiteX2" fmla="*/ 5958457 w 5958457"/>
              <a:gd name="connsiteY2" fmla="*/ 3255450 h 4341650"/>
              <a:gd name="connsiteX3" fmla="*/ 3786057 w 5958457"/>
              <a:gd name="connsiteY3" fmla="*/ 4341650 h 4341650"/>
              <a:gd name="connsiteX4" fmla="*/ 0 w 5958457"/>
              <a:gd name="connsiteY4" fmla="*/ 331760 h 4341650"/>
              <a:gd name="connsiteX0" fmla="*/ 0 w 5958457"/>
              <a:gd name="connsiteY0" fmla="*/ 331760 h 5842944"/>
              <a:gd name="connsiteX1" fmla="*/ 5958457 w 5958457"/>
              <a:gd name="connsiteY1" fmla="*/ 362609 h 5842944"/>
              <a:gd name="connsiteX2" fmla="*/ 5958457 w 5958457"/>
              <a:gd name="connsiteY2" fmla="*/ 3255450 h 5842944"/>
              <a:gd name="connsiteX3" fmla="*/ 2341320 w 5958457"/>
              <a:gd name="connsiteY3" fmla="*/ 5842944 h 5842944"/>
              <a:gd name="connsiteX4" fmla="*/ 0 w 5958457"/>
              <a:gd name="connsiteY4" fmla="*/ 331760 h 5842944"/>
              <a:gd name="connsiteX0" fmla="*/ 0 w 5958457"/>
              <a:gd name="connsiteY0" fmla="*/ 331760 h 5842944"/>
              <a:gd name="connsiteX1" fmla="*/ 5958457 w 5958457"/>
              <a:gd name="connsiteY1" fmla="*/ 362609 h 5842944"/>
              <a:gd name="connsiteX2" fmla="*/ 5958457 w 5958457"/>
              <a:gd name="connsiteY2" fmla="*/ 5831301 h 5842944"/>
              <a:gd name="connsiteX3" fmla="*/ 2341320 w 5958457"/>
              <a:gd name="connsiteY3" fmla="*/ 5842944 h 5842944"/>
              <a:gd name="connsiteX4" fmla="*/ 0 w 5958457"/>
              <a:gd name="connsiteY4" fmla="*/ 331760 h 5842944"/>
              <a:gd name="connsiteX0" fmla="*/ 0 w 5958457"/>
              <a:gd name="connsiteY0" fmla="*/ 188386 h 5699570"/>
              <a:gd name="connsiteX1" fmla="*/ 5958457 w 5958457"/>
              <a:gd name="connsiteY1" fmla="*/ 219235 h 5699570"/>
              <a:gd name="connsiteX2" fmla="*/ 5958457 w 5958457"/>
              <a:gd name="connsiteY2" fmla="*/ 5687927 h 5699570"/>
              <a:gd name="connsiteX3" fmla="*/ 2341320 w 5958457"/>
              <a:gd name="connsiteY3" fmla="*/ 5699570 h 5699570"/>
              <a:gd name="connsiteX4" fmla="*/ 0 w 5958457"/>
              <a:gd name="connsiteY4" fmla="*/ 188386 h 5699570"/>
              <a:gd name="connsiteX0" fmla="*/ 0 w 5958457"/>
              <a:gd name="connsiteY0" fmla="*/ 0 h 5511184"/>
              <a:gd name="connsiteX1" fmla="*/ 5958457 w 5958457"/>
              <a:gd name="connsiteY1" fmla="*/ 30849 h 5511184"/>
              <a:gd name="connsiteX2" fmla="*/ 5958457 w 5958457"/>
              <a:gd name="connsiteY2" fmla="*/ 5499541 h 5511184"/>
              <a:gd name="connsiteX3" fmla="*/ 2341320 w 5958457"/>
              <a:gd name="connsiteY3" fmla="*/ 5511184 h 5511184"/>
              <a:gd name="connsiteX4" fmla="*/ 0 w 5958457"/>
              <a:gd name="connsiteY4" fmla="*/ 0 h 5511184"/>
              <a:gd name="connsiteX0" fmla="*/ 0 w 5958457"/>
              <a:gd name="connsiteY0" fmla="*/ 0 h 5511184"/>
              <a:gd name="connsiteX1" fmla="*/ 5958457 w 5958457"/>
              <a:gd name="connsiteY1" fmla="*/ 30849 h 5511184"/>
              <a:gd name="connsiteX2" fmla="*/ 5958457 w 5958457"/>
              <a:gd name="connsiteY2" fmla="*/ 5499541 h 5511184"/>
              <a:gd name="connsiteX3" fmla="*/ 2341320 w 5958457"/>
              <a:gd name="connsiteY3" fmla="*/ 5511184 h 5511184"/>
              <a:gd name="connsiteX4" fmla="*/ 0 w 5958457"/>
              <a:gd name="connsiteY4" fmla="*/ 0 h 5511184"/>
              <a:gd name="connsiteX0" fmla="*/ 0 w 5958457"/>
              <a:gd name="connsiteY0" fmla="*/ 0 h 5511184"/>
              <a:gd name="connsiteX1" fmla="*/ 5948174 w 5958457"/>
              <a:gd name="connsiteY1" fmla="*/ 15425 h 5511184"/>
              <a:gd name="connsiteX2" fmla="*/ 5958457 w 5958457"/>
              <a:gd name="connsiteY2" fmla="*/ 5499541 h 5511184"/>
              <a:gd name="connsiteX3" fmla="*/ 2341320 w 5958457"/>
              <a:gd name="connsiteY3" fmla="*/ 5511184 h 5511184"/>
              <a:gd name="connsiteX4" fmla="*/ 0 w 5958457"/>
              <a:gd name="connsiteY4" fmla="*/ 0 h 5511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8457" h="5511184">
                <a:moveTo>
                  <a:pt x="0" y="0"/>
                </a:moveTo>
                <a:cubicBezTo>
                  <a:pt x="929666" y="24227"/>
                  <a:pt x="5063069" y="6296"/>
                  <a:pt x="5948174" y="15425"/>
                </a:cubicBezTo>
                <a:cubicBezTo>
                  <a:pt x="5951602" y="1843464"/>
                  <a:pt x="5955029" y="3671502"/>
                  <a:pt x="5958457" y="5499541"/>
                </a:cubicBezTo>
                <a:lnTo>
                  <a:pt x="2341320" y="5511184"/>
                </a:lnTo>
                <a:lnTo>
                  <a:pt x="0" y="0"/>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latin typeface="Roboto" panose="02000000000000000000" pitchFamily="2" charset="0"/>
              </a:defRPr>
            </a:lvl1pPr>
          </a:lstStyle>
          <a:p>
            <a:endParaRPr lang="en-ID"/>
          </a:p>
        </p:txBody>
      </p:sp>
      <p:cxnSp>
        <p:nvCxnSpPr>
          <p:cNvPr id="5" name="Łącznik prosty 4">
            <a:extLst>
              <a:ext uri="{FF2B5EF4-FFF2-40B4-BE49-F238E27FC236}">
                <a16:creationId xmlns:a16="http://schemas.microsoft.com/office/drawing/2014/main" id="{4CF8DCCA-F5B7-44D2-9B5A-0896CAECD08B}"/>
              </a:ext>
            </a:extLst>
          </p:cNvPr>
          <p:cNvCxnSpPr/>
          <p:nvPr userDrawn="1"/>
        </p:nvCxnSpPr>
        <p:spPr>
          <a:xfrm>
            <a:off x="502276" y="5748273"/>
            <a:ext cx="5593724" cy="0"/>
          </a:xfrm>
          <a:prstGeom prst="line">
            <a:avLst/>
          </a:prstGeom>
          <a:ln>
            <a:solidFill>
              <a:srgbClr val="8B132D"/>
            </a:solidFill>
          </a:ln>
        </p:spPr>
        <p:style>
          <a:lnRef idx="1">
            <a:schemeClr val="accent1"/>
          </a:lnRef>
          <a:fillRef idx="0">
            <a:schemeClr val="accent1"/>
          </a:fillRef>
          <a:effectRef idx="0">
            <a:schemeClr val="accent1"/>
          </a:effectRef>
          <a:fontRef idx="minor">
            <a:schemeClr val="tx1"/>
          </a:fontRef>
        </p:style>
      </p:cxnSp>
      <p:sp>
        <p:nvSpPr>
          <p:cNvPr id="12" name="Tytuł 2">
            <a:extLst>
              <a:ext uri="{FF2B5EF4-FFF2-40B4-BE49-F238E27FC236}">
                <a16:creationId xmlns:a16="http://schemas.microsoft.com/office/drawing/2014/main" id="{A7C2EAF8-5E6B-4BBB-A7A1-E32BEC560E4E}"/>
              </a:ext>
            </a:extLst>
          </p:cNvPr>
          <p:cNvSpPr>
            <a:spLocks noGrp="1"/>
          </p:cNvSpPr>
          <p:nvPr>
            <p:ph type="title" hasCustomPrompt="1"/>
          </p:nvPr>
        </p:nvSpPr>
        <p:spPr>
          <a:xfrm>
            <a:off x="429297" y="2516264"/>
            <a:ext cx="5358117" cy="1325563"/>
          </a:xfrm>
          <a:prstGeom prst="rect">
            <a:avLst/>
          </a:prstGeom>
        </p:spPr>
        <p:txBody>
          <a:bodyPr/>
          <a:lstStyle>
            <a:lvl1pPr marL="0" algn="l" defTabSz="914318" rtl="0" eaLnBrk="1" latinLnBrk="0" hangingPunct="1">
              <a:lnSpc>
                <a:spcPct val="100000"/>
              </a:lnSpc>
              <a:spcBef>
                <a:spcPct val="0"/>
              </a:spcBef>
              <a:buNone/>
              <a:defRPr lang="pl-PL" sz="3200" b="1" i="0" kern="1200" spc="0" baseline="0" dirty="0">
                <a:solidFill>
                  <a:srgbClr val="575756"/>
                </a:solidFill>
                <a:latin typeface="Montserrat" charset="0"/>
                <a:ea typeface="Montserrat" charset="0"/>
                <a:cs typeface="Montserrat" charset="0"/>
              </a:defRPr>
            </a:lvl1pPr>
          </a:lstStyle>
          <a:p>
            <a:pPr>
              <a:lnSpc>
                <a:spcPct val="100000"/>
              </a:lnSpc>
            </a:pPr>
            <a:r>
              <a:rPr lang="pl-PL" sz="3200" spc="0">
                <a:solidFill>
                  <a:srgbClr val="575756"/>
                </a:solidFill>
              </a:rPr>
              <a:t>Presentation </a:t>
            </a:r>
            <a:r>
              <a:rPr lang="pl-PL" sz="3200" spc="0" err="1">
                <a:solidFill>
                  <a:srgbClr val="575756"/>
                </a:solidFill>
              </a:rPr>
              <a:t>title</a:t>
            </a:r>
            <a:r>
              <a:rPr lang="pl-PL" sz="3200" spc="0">
                <a:solidFill>
                  <a:srgbClr val="575756"/>
                </a:solidFill>
              </a:rPr>
              <a:t> </a:t>
            </a:r>
            <a:r>
              <a:rPr lang="pl-PL" sz="3200" spc="0" err="1">
                <a:solidFill>
                  <a:srgbClr val="575756"/>
                </a:solidFill>
              </a:rPr>
              <a:t>may</a:t>
            </a:r>
            <a:r>
              <a:rPr lang="pl-PL" sz="3200" spc="0">
                <a:solidFill>
                  <a:srgbClr val="575756"/>
                </a:solidFill>
              </a:rPr>
              <a:t> be </a:t>
            </a:r>
            <a:r>
              <a:rPr lang="pl-PL" sz="3200" spc="0" err="1">
                <a:solidFill>
                  <a:srgbClr val="575756"/>
                </a:solidFill>
              </a:rPr>
              <a:t>very</a:t>
            </a:r>
            <a:r>
              <a:rPr lang="pl-PL" sz="3200" spc="0">
                <a:solidFill>
                  <a:srgbClr val="575756"/>
                </a:solidFill>
              </a:rPr>
              <a:t> </a:t>
            </a:r>
            <a:r>
              <a:rPr lang="pl-PL" sz="3200" spc="0" err="1">
                <a:solidFill>
                  <a:srgbClr val="575756"/>
                </a:solidFill>
              </a:rPr>
              <a:t>long</a:t>
            </a:r>
            <a:r>
              <a:rPr lang="pl-PL" sz="3200" spc="0">
                <a:solidFill>
                  <a:srgbClr val="575756"/>
                </a:solidFill>
              </a:rPr>
              <a:t>. It </a:t>
            </a:r>
            <a:r>
              <a:rPr lang="pl-PL" sz="3200" spc="0" err="1">
                <a:solidFill>
                  <a:srgbClr val="575756"/>
                </a:solidFill>
              </a:rPr>
              <a:t>may</a:t>
            </a:r>
            <a:r>
              <a:rPr lang="pl-PL" sz="3200" spc="0">
                <a:solidFill>
                  <a:srgbClr val="575756"/>
                </a:solidFill>
              </a:rPr>
              <a:t> </a:t>
            </a:r>
            <a:r>
              <a:rPr lang="pl-PL" sz="3200" spc="0" err="1">
                <a:solidFill>
                  <a:srgbClr val="575756"/>
                </a:solidFill>
              </a:rPr>
              <a:t>take</a:t>
            </a:r>
            <a:r>
              <a:rPr lang="pl-PL" sz="3200" spc="0">
                <a:solidFill>
                  <a:srgbClr val="575756"/>
                </a:solidFill>
              </a:rPr>
              <a:t> </a:t>
            </a:r>
            <a:r>
              <a:rPr lang="pl-PL" sz="3200" spc="0" err="1">
                <a:solidFill>
                  <a:srgbClr val="575756"/>
                </a:solidFill>
              </a:rPr>
              <a:t>couple</a:t>
            </a:r>
            <a:r>
              <a:rPr lang="pl-PL" sz="3200" spc="0">
                <a:solidFill>
                  <a:srgbClr val="575756"/>
                </a:solidFill>
              </a:rPr>
              <a:t> of lines.</a:t>
            </a:r>
            <a:endParaRPr lang="en-US" sz="3200" spc="0">
              <a:solidFill>
                <a:srgbClr val="8B132D"/>
              </a:solidFill>
            </a:endParaRPr>
          </a:p>
        </p:txBody>
      </p:sp>
      <p:pic>
        <p:nvPicPr>
          <p:cNvPr id="7" name="Grafika 6">
            <a:extLst>
              <a:ext uri="{FF2B5EF4-FFF2-40B4-BE49-F238E27FC236}">
                <a16:creationId xmlns:a16="http://schemas.microsoft.com/office/drawing/2014/main" id="{A8787D22-244C-437A-A5D0-5E282950D2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1490" y="275524"/>
            <a:ext cx="3132047" cy="848177"/>
          </a:xfrm>
          <a:prstGeom prst="rect">
            <a:avLst/>
          </a:prstGeom>
        </p:spPr>
      </p:pic>
    </p:spTree>
    <p:extLst>
      <p:ext uri="{BB962C8B-B14F-4D97-AF65-F5344CB8AC3E}">
        <p14:creationId xmlns:p14="http://schemas.microsoft.com/office/powerpoint/2010/main" val="1068245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3_Układ niestandardowy">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0212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lvl1pPr>
              <a:defRPr/>
            </a:lvl1pPr>
          </a:lstStyle>
          <a:p>
            <a:r>
              <a:rPr lang="pl-PL"/>
              <a:t>Tytuł slajdu</a:t>
            </a:r>
            <a:endParaRPr lang="en-US"/>
          </a:p>
        </p:txBody>
      </p:sp>
    </p:spTree>
    <p:extLst>
      <p:ext uri="{BB962C8B-B14F-4D97-AF65-F5344CB8AC3E}">
        <p14:creationId xmlns:p14="http://schemas.microsoft.com/office/powerpoint/2010/main" val="3484398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7D6B-12B1-0D01-1B19-22D54227675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55BFF4-8EA8-1C77-C8F2-37B6663E17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7DC51F-2B3F-0FB3-4C24-176A23DB4D91}"/>
              </a:ext>
            </a:extLst>
          </p:cNvPr>
          <p:cNvSpPr>
            <a:spLocks noGrp="1"/>
          </p:cNvSpPr>
          <p:nvPr>
            <p:ph type="dt" sz="half" idx="10"/>
          </p:nvPr>
        </p:nvSpPr>
        <p:spPr/>
        <p:txBody>
          <a:bodyPr/>
          <a:lstStyle/>
          <a:p>
            <a:fld id="{77D1337D-9FDF-403A-9FC8-F688EA0034E2}" type="datetimeFigureOut">
              <a:rPr lang="en-GB" smtClean="0"/>
              <a:t>12/03/2025</a:t>
            </a:fld>
            <a:endParaRPr lang="en-GB"/>
          </a:p>
        </p:txBody>
      </p:sp>
      <p:sp>
        <p:nvSpPr>
          <p:cNvPr id="5" name="Footer Placeholder 4">
            <a:extLst>
              <a:ext uri="{FF2B5EF4-FFF2-40B4-BE49-F238E27FC236}">
                <a16:creationId xmlns:a16="http://schemas.microsoft.com/office/drawing/2014/main" id="{63903151-7A54-2A78-E42E-ECA9F493A2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F96B4B-FA94-743A-0D7D-5A1AAD22E8C9}"/>
              </a:ext>
            </a:extLst>
          </p:cNvPr>
          <p:cNvSpPr>
            <a:spLocks noGrp="1"/>
          </p:cNvSpPr>
          <p:nvPr>
            <p:ph type="sldNum" sz="quarter" idx="12"/>
          </p:nvPr>
        </p:nvSpPr>
        <p:spPr/>
        <p:txBody>
          <a:bodyPr/>
          <a:lstStyle/>
          <a:p>
            <a:fld id="{0EC8DA15-830B-4DBE-A4A8-E82923DB8D33}" type="slidenum">
              <a:rPr lang="en-GB" smtClean="0"/>
              <a:t>‹#›</a:t>
            </a:fld>
            <a:endParaRPr lang="en-GB"/>
          </a:p>
        </p:txBody>
      </p:sp>
    </p:spTree>
    <p:extLst>
      <p:ext uri="{BB962C8B-B14F-4D97-AF65-F5344CB8AC3E}">
        <p14:creationId xmlns:p14="http://schemas.microsoft.com/office/powerpoint/2010/main" val="42115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6B1B6-AB5C-E054-76C6-DA2F474C16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1B70407-0AF6-E8AE-7E92-0F13821BF95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5C00C-7427-2566-5B9C-0F581E2C344F}"/>
              </a:ext>
            </a:extLst>
          </p:cNvPr>
          <p:cNvSpPr>
            <a:spLocks noGrp="1"/>
          </p:cNvSpPr>
          <p:nvPr>
            <p:ph type="dt" sz="half" idx="10"/>
          </p:nvPr>
        </p:nvSpPr>
        <p:spPr/>
        <p:txBody>
          <a:bodyPr/>
          <a:lstStyle/>
          <a:p>
            <a:fld id="{77D1337D-9FDF-403A-9FC8-F688EA0034E2}" type="datetimeFigureOut">
              <a:rPr lang="en-GB" smtClean="0"/>
              <a:t>12/03/2025</a:t>
            </a:fld>
            <a:endParaRPr lang="en-GB"/>
          </a:p>
        </p:txBody>
      </p:sp>
      <p:sp>
        <p:nvSpPr>
          <p:cNvPr id="5" name="Footer Placeholder 4">
            <a:extLst>
              <a:ext uri="{FF2B5EF4-FFF2-40B4-BE49-F238E27FC236}">
                <a16:creationId xmlns:a16="http://schemas.microsoft.com/office/drawing/2014/main" id="{F850E17C-AC52-EA4E-8D1B-F57A07986E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397B66-ED51-31B7-96C5-7CC1FDE92C9E}"/>
              </a:ext>
            </a:extLst>
          </p:cNvPr>
          <p:cNvSpPr>
            <a:spLocks noGrp="1"/>
          </p:cNvSpPr>
          <p:nvPr>
            <p:ph type="sldNum" sz="quarter" idx="12"/>
          </p:nvPr>
        </p:nvSpPr>
        <p:spPr/>
        <p:txBody>
          <a:bodyPr/>
          <a:lstStyle/>
          <a:p>
            <a:fld id="{0EC8DA15-830B-4DBE-A4A8-E82923DB8D33}" type="slidenum">
              <a:rPr lang="en-GB" smtClean="0"/>
              <a:t>‹#›</a:t>
            </a:fld>
            <a:endParaRPr lang="en-GB"/>
          </a:p>
        </p:txBody>
      </p:sp>
    </p:spTree>
    <p:extLst>
      <p:ext uri="{BB962C8B-B14F-4D97-AF65-F5344CB8AC3E}">
        <p14:creationId xmlns:p14="http://schemas.microsoft.com/office/powerpoint/2010/main" val="2666849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0EDA4-1B95-301E-DACD-47217C6E3A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F1F45C-C05F-D267-5773-722389975B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44C73A0-3632-86A8-FE58-AD9BA29DD4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13E0F5D-22CA-630C-54A5-C205D177B3ED}"/>
              </a:ext>
            </a:extLst>
          </p:cNvPr>
          <p:cNvSpPr>
            <a:spLocks noGrp="1"/>
          </p:cNvSpPr>
          <p:nvPr>
            <p:ph type="dt" sz="half" idx="10"/>
          </p:nvPr>
        </p:nvSpPr>
        <p:spPr/>
        <p:txBody>
          <a:bodyPr/>
          <a:lstStyle/>
          <a:p>
            <a:fld id="{77D1337D-9FDF-403A-9FC8-F688EA0034E2}" type="datetimeFigureOut">
              <a:rPr lang="en-GB" smtClean="0"/>
              <a:t>12/03/2025</a:t>
            </a:fld>
            <a:endParaRPr lang="en-GB"/>
          </a:p>
        </p:txBody>
      </p:sp>
      <p:sp>
        <p:nvSpPr>
          <p:cNvPr id="6" name="Footer Placeholder 5">
            <a:extLst>
              <a:ext uri="{FF2B5EF4-FFF2-40B4-BE49-F238E27FC236}">
                <a16:creationId xmlns:a16="http://schemas.microsoft.com/office/drawing/2014/main" id="{5EDE6FF2-34C4-94E5-A7BD-065DE189339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C8147E6-C90F-ED92-3528-0C2C0F8230F7}"/>
              </a:ext>
            </a:extLst>
          </p:cNvPr>
          <p:cNvSpPr>
            <a:spLocks noGrp="1"/>
          </p:cNvSpPr>
          <p:nvPr>
            <p:ph type="sldNum" sz="quarter" idx="12"/>
          </p:nvPr>
        </p:nvSpPr>
        <p:spPr/>
        <p:txBody>
          <a:bodyPr/>
          <a:lstStyle/>
          <a:p>
            <a:fld id="{0EC8DA15-830B-4DBE-A4A8-E82923DB8D33}" type="slidenum">
              <a:rPr lang="en-GB" smtClean="0"/>
              <a:t>‹#›</a:t>
            </a:fld>
            <a:endParaRPr lang="en-GB"/>
          </a:p>
        </p:txBody>
      </p:sp>
    </p:spTree>
    <p:extLst>
      <p:ext uri="{BB962C8B-B14F-4D97-AF65-F5344CB8AC3E}">
        <p14:creationId xmlns:p14="http://schemas.microsoft.com/office/powerpoint/2010/main" val="1716196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AFE5B-8CBC-7A1B-1455-368DABCF9B4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792F4D6-A0A7-3322-3B93-5ECF6193D5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96F5B2-786A-FAF0-0E88-0972D8D85D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DECC055-BE9D-7C88-7B16-17D280A204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784648-AC5D-212A-6D9D-C037291983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A35FD28-9F04-EDA3-6E58-B3AC634FADA6}"/>
              </a:ext>
            </a:extLst>
          </p:cNvPr>
          <p:cNvSpPr>
            <a:spLocks noGrp="1"/>
          </p:cNvSpPr>
          <p:nvPr>
            <p:ph type="dt" sz="half" idx="10"/>
          </p:nvPr>
        </p:nvSpPr>
        <p:spPr/>
        <p:txBody>
          <a:bodyPr/>
          <a:lstStyle/>
          <a:p>
            <a:fld id="{77D1337D-9FDF-403A-9FC8-F688EA0034E2}" type="datetimeFigureOut">
              <a:rPr lang="en-GB" smtClean="0"/>
              <a:t>12/03/2025</a:t>
            </a:fld>
            <a:endParaRPr lang="en-GB"/>
          </a:p>
        </p:txBody>
      </p:sp>
      <p:sp>
        <p:nvSpPr>
          <p:cNvPr id="8" name="Footer Placeholder 7">
            <a:extLst>
              <a:ext uri="{FF2B5EF4-FFF2-40B4-BE49-F238E27FC236}">
                <a16:creationId xmlns:a16="http://schemas.microsoft.com/office/drawing/2014/main" id="{B070CCDC-1378-6FAD-55A8-D014C4D8555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EA6829E-8297-1B9D-076A-57AAEC475E1E}"/>
              </a:ext>
            </a:extLst>
          </p:cNvPr>
          <p:cNvSpPr>
            <a:spLocks noGrp="1"/>
          </p:cNvSpPr>
          <p:nvPr>
            <p:ph type="sldNum" sz="quarter" idx="12"/>
          </p:nvPr>
        </p:nvSpPr>
        <p:spPr/>
        <p:txBody>
          <a:bodyPr/>
          <a:lstStyle/>
          <a:p>
            <a:fld id="{0EC8DA15-830B-4DBE-A4A8-E82923DB8D33}" type="slidenum">
              <a:rPr lang="en-GB" smtClean="0"/>
              <a:t>‹#›</a:t>
            </a:fld>
            <a:endParaRPr lang="en-GB"/>
          </a:p>
        </p:txBody>
      </p:sp>
    </p:spTree>
    <p:extLst>
      <p:ext uri="{BB962C8B-B14F-4D97-AF65-F5344CB8AC3E}">
        <p14:creationId xmlns:p14="http://schemas.microsoft.com/office/powerpoint/2010/main" val="28943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BFFBA-7F79-79C2-0347-FF5E71A6D7C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393C3C9-B67A-84BC-1748-3040B5FFFBB6}"/>
              </a:ext>
            </a:extLst>
          </p:cNvPr>
          <p:cNvSpPr>
            <a:spLocks noGrp="1"/>
          </p:cNvSpPr>
          <p:nvPr>
            <p:ph type="dt" sz="half" idx="10"/>
          </p:nvPr>
        </p:nvSpPr>
        <p:spPr/>
        <p:txBody>
          <a:bodyPr/>
          <a:lstStyle/>
          <a:p>
            <a:fld id="{77D1337D-9FDF-403A-9FC8-F688EA0034E2}" type="datetimeFigureOut">
              <a:rPr lang="en-GB" smtClean="0"/>
              <a:t>12/03/2025</a:t>
            </a:fld>
            <a:endParaRPr lang="en-GB"/>
          </a:p>
        </p:txBody>
      </p:sp>
      <p:sp>
        <p:nvSpPr>
          <p:cNvPr id="4" name="Footer Placeholder 3">
            <a:extLst>
              <a:ext uri="{FF2B5EF4-FFF2-40B4-BE49-F238E27FC236}">
                <a16:creationId xmlns:a16="http://schemas.microsoft.com/office/drawing/2014/main" id="{C267C53F-AC4B-3396-89B4-06A73998413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F939C0B-B053-6930-C2F3-26DC3D774C16}"/>
              </a:ext>
            </a:extLst>
          </p:cNvPr>
          <p:cNvSpPr>
            <a:spLocks noGrp="1"/>
          </p:cNvSpPr>
          <p:nvPr>
            <p:ph type="sldNum" sz="quarter" idx="12"/>
          </p:nvPr>
        </p:nvSpPr>
        <p:spPr/>
        <p:txBody>
          <a:bodyPr/>
          <a:lstStyle/>
          <a:p>
            <a:fld id="{0EC8DA15-830B-4DBE-A4A8-E82923DB8D33}" type="slidenum">
              <a:rPr lang="en-GB" smtClean="0"/>
              <a:t>‹#›</a:t>
            </a:fld>
            <a:endParaRPr lang="en-GB"/>
          </a:p>
        </p:txBody>
      </p:sp>
    </p:spTree>
    <p:extLst>
      <p:ext uri="{BB962C8B-B14F-4D97-AF65-F5344CB8AC3E}">
        <p14:creationId xmlns:p14="http://schemas.microsoft.com/office/powerpoint/2010/main" val="2783175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D83601-D0E8-C7F9-CB03-BBD206C48726}"/>
              </a:ext>
            </a:extLst>
          </p:cNvPr>
          <p:cNvSpPr>
            <a:spLocks noGrp="1"/>
          </p:cNvSpPr>
          <p:nvPr>
            <p:ph type="dt" sz="half" idx="10"/>
          </p:nvPr>
        </p:nvSpPr>
        <p:spPr/>
        <p:txBody>
          <a:bodyPr/>
          <a:lstStyle/>
          <a:p>
            <a:fld id="{77D1337D-9FDF-403A-9FC8-F688EA0034E2}" type="datetimeFigureOut">
              <a:rPr lang="en-GB" smtClean="0"/>
              <a:t>12/03/2025</a:t>
            </a:fld>
            <a:endParaRPr lang="en-GB"/>
          </a:p>
        </p:txBody>
      </p:sp>
      <p:sp>
        <p:nvSpPr>
          <p:cNvPr id="3" name="Footer Placeholder 2">
            <a:extLst>
              <a:ext uri="{FF2B5EF4-FFF2-40B4-BE49-F238E27FC236}">
                <a16:creationId xmlns:a16="http://schemas.microsoft.com/office/drawing/2014/main" id="{2B7AE234-79C5-A86F-C93D-735E0F1B6B8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3CA00A2-E162-8B13-141E-2B95952A6823}"/>
              </a:ext>
            </a:extLst>
          </p:cNvPr>
          <p:cNvSpPr>
            <a:spLocks noGrp="1"/>
          </p:cNvSpPr>
          <p:nvPr>
            <p:ph type="sldNum" sz="quarter" idx="12"/>
          </p:nvPr>
        </p:nvSpPr>
        <p:spPr/>
        <p:txBody>
          <a:bodyPr/>
          <a:lstStyle/>
          <a:p>
            <a:fld id="{0EC8DA15-830B-4DBE-A4A8-E82923DB8D33}" type="slidenum">
              <a:rPr lang="en-GB" smtClean="0"/>
              <a:t>‹#›</a:t>
            </a:fld>
            <a:endParaRPr lang="en-GB"/>
          </a:p>
        </p:txBody>
      </p:sp>
    </p:spTree>
    <p:extLst>
      <p:ext uri="{BB962C8B-B14F-4D97-AF65-F5344CB8AC3E}">
        <p14:creationId xmlns:p14="http://schemas.microsoft.com/office/powerpoint/2010/main" val="1644446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AA0B7-DD13-3D6F-CAB6-66D1850405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1A6AD21-AD7D-4937-F930-A9104F8A49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EAD4562-B335-4D6E-3DCF-E568E7BBCB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B8D5F4-FD44-549C-63F8-BD962A860131}"/>
              </a:ext>
            </a:extLst>
          </p:cNvPr>
          <p:cNvSpPr>
            <a:spLocks noGrp="1"/>
          </p:cNvSpPr>
          <p:nvPr>
            <p:ph type="dt" sz="half" idx="10"/>
          </p:nvPr>
        </p:nvSpPr>
        <p:spPr/>
        <p:txBody>
          <a:bodyPr/>
          <a:lstStyle/>
          <a:p>
            <a:fld id="{77D1337D-9FDF-403A-9FC8-F688EA0034E2}" type="datetimeFigureOut">
              <a:rPr lang="en-GB" smtClean="0"/>
              <a:t>12/03/2025</a:t>
            </a:fld>
            <a:endParaRPr lang="en-GB"/>
          </a:p>
        </p:txBody>
      </p:sp>
      <p:sp>
        <p:nvSpPr>
          <p:cNvPr id="6" name="Footer Placeholder 5">
            <a:extLst>
              <a:ext uri="{FF2B5EF4-FFF2-40B4-BE49-F238E27FC236}">
                <a16:creationId xmlns:a16="http://schemas.microsoft.com/office/drawing/2014/main" id="{B721DDC8-54B9-040C-3854-0C14C54A0E3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7D05FB5-73BF-1E74-19FF-552858FA2E07}"/>
              </a:ext>
            </a:extLst>
          </p:cNvPr>
          <p:cNvSpPr>
            <a:spLocks noGrp="1"/>
          </p:cNvSpPr>
          <p:nvPr>
            <p:ph type="sldNum" sz="quarter" idx="12"/>
          </p:nvPr>
        </p:nvSpPr>
        <p:spPr/>
        <p:txBody>
          <a:bodyPr/>
          <a:lstStyle/>
          <a:p>
            <a:fld id="{0EC8DA15-830B-4DBE-A4A8-E82923DB8D33}" type="slidenum">
              <a:rPr lang="en-GB" smtClean="0"/>
              <a:t>‹#›</a:t>
            </a:fld>
            <a:endParaRPr lang="en-GB"/>
          </a:p>
        </p:txBody>
      </p:sp>
    </p:spTree>
    <p:extLst>
      <p:ext uri="{BB962C8B-B14F-4D97-AF65-F5344CB8AC3E}">
        <p14:creationId xmlns:p14="http://schemas.microsoft.com/office/powerpoint/2010/main" val="1540756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6287E-0BE9-A21F-3E56-663E2AB912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6D9EA8F-291A-B0FA-7DE6-1DE7828C85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E0E7D5D-485C-3307-9544-A50A6C379A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F37888-7FFB-F212-9B51-0E8D5FBE4ECA}"/>
              </a:ext>
            </a:extLst>
          </p:cNvPr>
          <p:cNvSpPr>
            <a:spLocks noGrp="1"/>
          </p:cNvSpPr>
          <p:nvPr>
            <p:ph type="dt" sz="half" idx="10"/>
          </p:nvPr>
        </p:nvSpPr>
        <p:spPr/>
        <p:txBody>
          <a:bodyPr/>
          <a:lstStyle/>
          <a:p>
            <a:fld id="{77D1337D-9FDF-403A-9FC8-F688EA0034E2}" type="datetimeFigureOut">
              <a:rPr lang="en-GB" smtClean="0"/>
              <a:t>12/03/2025</a:t>
            </a:fld>
            <a:endParaRPr lang="en-GB"/>
          </a:p>
        </p:txBody>
      </p:sp>
      <p:sp>
        <p:nvSpPr>
          <p:cNvPr id="6" name="Footer Placeholder 5">
            <a:extLst>
              <a:ext uri="{FF2B5EF4-FFF2-40B4-BE49-F238E27FC236}">
                <a16:creationId xmlns:a16="http://schemas.microsoft.com/office/drawing/2014/main" id="{37CE3DEE-CDA7-4071-9435-413CEDD92A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40CCFFB-1A15-F780-985E-A732C4F4FAE9}"/>
              </a:ext>
            </a:extLst>
          </p:cNvPr>
          <p:cNvSpPr>
            <a:spLocks noGrp="1"/>
          </p:cNvSpPr>
          <p:nvPr>
            <p:ph type="sldNum" sz="quarter" idx="12"/>
          </p:nvPr>
        </p:nvSpPr>
        <p:spPr/>
        <p:txBody>
          <a:bodyPr/>
          <a:lstStyle/>
          <a:p>
            <a:fld id="{0EC8DA15-830B-4DBE-A4A8-E82923DB8D33}" type="slidenum">
              <a:rPr lang="en-GB" smtClean="0"/>
              <a:t>‹#›</a:t>
            </a:fld>
            <a:endParaRPr lang="en-GB"/>
          </a:p>
        </p:txBody>
      </p:sp>
    </p:spTree>
    <p:extLst>
      <p:ext uri="{BB962C8B-B14F-4D97-AF65-F5344CB8AC3E}">
        <p14:creationId xmlns:p14="http://schemas.microsoft.com/office/powerpoint/2010/main" val="274397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61105B-F439-8C4E-9DFC-C26623D1E0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EF66E1F-4A46-C1E2-306A-3CD2FECC94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7E42A9-61AA-2840-DC58-EC9EA3D673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7D1337D-9FDF-403A-9FC8-F688EA0034E2}" type="datetimeFigureOut">
              <a:rPr lang="en-GB" smtClean="0"/>
              <a:t>12/03/2025</a:t>
            </a:fld>
            <a:endParaRPr lang="en-GB"/>
          </a:p>
        </p:txBody>
      </p:sp>
      <p:sp>
        <p:nvSpPr>
          <p:cNvPr id="5" name="Footer Placeholder 4">
            <a:extLst>
              <a:ext uri="{FF2B5EF4-FFF2-40B4-BE49-F238E27FC236}">
                <a16:creationId xmlns:a16="http://schemas.microsoft.com/office/drawing/2014/main" id="{F8400224-76CF-7CCE-A559-E53EF35EB2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B5EEE5F-6293-EDC7-3FD3-58B7DA9780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EC8DA15-830B-4DBE-A4A8-E82923DB8D33}" type="slidenum">
              <a:rPr lang="en-GB" smtClean="0"/>
              <a:t>‹#›</a:t>
            </a:fld>
            <a:endParaRPr lang="en-GB"/>
          </a:p>
        </p:txBody>
      </p:sp>
    </p:spTree>
    <p:extLst>
      <p:ext uri="{BB962C8B-B14F-4D97-AF65-F5344CB8AC3E}">
        <p14:creationId xmlns:p14="http://schemas.microsoft.com/office/powerpoint/2010/main" val="857798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13.xml"/><Relationship Id="rId5" Type="http://schemas.openxmlformats.org/officeDocument/2006/relationships/image" Target="../media/image31.jpg"/><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3" Type="http://schemas.openxmlformats.org/officeDocument/2006/relationships/hyperlink" Target="https://www.microscopyu.com/tutorials/polarizer-rotation-and-specimen-birefringence" TargetMode="External"/><Relationship Id="rId2" Type="http://schemas.openxmlformats.org/officeDocument/2006/relationships/image" Target="../media/image32.png"/><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3.xml"/><Relationship Id="rId6" Type="http://schemas.openxmlformats.org/officeDocument/2006/relationships/image" Target="../media/image40.jpg"/><Relationship Id="rId5" Type="http://schemas.openxmlformats.org/officeDocument/2006/relationships/image" Target="../media/image39.gif"/><Relationship Id="rId4" Type="http://schemas.openxmlformats.org/officeDocument/2006/relationships/hyperlink" Target="http://zeiss-campus.magnet.fsu.edu/index.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6.png"/><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hyperlink" Target="http://zeiss-campus.magnet.fsu.edu/index.html" TargetMode="External"/><Relationship Id="rId7"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myscope.training/LFM_simulator.html"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zeiss-campus.magnet.fsu.edu/index.html" TargetMode="External"/><Relationship Id="rId2" Type="http://schemas.openxmlformats.org/officeDocument/2006/relationships/image" Target="../media/image8.jp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hyperlink" Target="https://myscope.training/LFM_simulator.html"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jpg"/><Relationship Id="rId7" Type="http://schemas.openxmlformats.org/officeDocument/2006/relationships/image" Target="../media/image15.png"/><Relationship Id="rId2" Type="http://schemas.openxmlformats.org/officeDocument/2006/relationships/image" Target="../media/image8.jpg"/><Relationship Id="rId1" Type="http://schemas.openxmlformats.org/officeDocument/2006/relationships/slideLayout" Target="../slideLayouts/slideLayout13.xml"/><Relationship Id="rId6" Type="http://schemas.openxmlformats.org/officeDocument/2006/relationships/hyperlink" Target="https://myscope.training/LFM_simulator.html" TargetMode="External"/><Relationship Id="rId5" Type="http://schemas.openxmlformats.org/officeDocument/2006/relationships/hyperlink" Target="http://zeiss-campus.magnet.fsu.edu/index.html" TargetMode="External"/><Relationship Id="rId10" Type="http://schemas.openxmlformats.org/officeDocument/2006/relationships/image" Target="../media/image18.png"/><Relationship Id="rId4" Type="http://schemas.openxmlformats.org/officeDocument/2006/relationships/image" Target="../media/image14.gif"/><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hyperlink" Target="https://myscope.training/LFM_simulator.html" TargetMode="External"/><Relationship Id="rId5" Type="http://schemas.openxmlformats.org/officeDocument/2006/relationships/hyperlink" Target="http://zeiss-campus.magnet.fsu.edu/index.html" TargetMode="Externa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en.wikipedia.org/wiki/User:Zephyris" TargetMode="External"/><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3.xml"/><Relationship Id="rId5" Type="http://schemas.openxmlformats.org/officeDocument/2006/relationships/image" Target="../media/image24.jpe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3.xml"/><Relationship Id="rId5" Type="http://schemas.openxmlformats.org/officeDocument/2006/relationships/image" Target="../media/image28.jpg"/><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CD355900-6080-426B-929F-3D9E19EE706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8" r="218"/>
          <a:stretch/>
        </p:blipFill>
        <p:spPr>
          <a:xfrm>
            <a:off x="4737239" y="-38635"/>
            <a:ext cx="7456350" cy="6896636"/>
          </a:xfrm>
        </p:spPr>
      </p:pic>
      <p:sp>
        <p:nvSpPr>
          <p:cNvPr id="17" name="Tytuł 16">
            <a:extLst>
              <a:ext uri="{FF2B5EF4-FFF2-40B4-BE49-F238E27FC236}">
                <a16:creationId xmlns:a16="http://schemas.microsoft.com/office/drawing/2014/main" id="{3CD4794F-2950-4ACA-8525-D1CABAF49E9A}"/>
              </a:ext>
            </a:extLst>
          </p:cNvPr>
          <p:cNvSpPr>
            <a:spLocks noGrp="1"/>
          </p:cNvSpPr>
          <p:nvPr>
            <p:ph type="title"/>
          </p:nvPr>
        </p:nvSpPr>
        <p:spPr>
          <a:xfrm>
            <a:off x="0" y="2725670"/>
            <a:ext cx="6159499" cy="2008184"/>
          </a:xfrm>
        </p:spPr>
        <p:txBody>
          <a:bodyPr>
            <a:noAutofit/>
          </a:bodyPr>
          <a:lstStyle/>
          <a:p>
            <a:pPr algn="ctr">
              <a:lnSpc>
                <a:spcPct val="150000"/>
              </a:lnSpc>
            </a:pPr>
            <a:r>
              <a:rPr lang="en-US" sz="3600" dirty="0">
                <a:solidFill>
                  <a:schemeClr val="accent1"/>
                </a:solidFill>
                <a:latin typeface="+mn-lt"/>
              </a:rPr>
              <a:t>Microscopic Methods </a:t>
            </a:r>
            <a:br>
              <a:rPr lang="en-US" sz="3600" dirty="0">
                <a:solidFill>
                  <a:schemeClr val="accent1"/>
                </a:solidFill>
                <a:latin typeface="+mn-lt"/>
              </a:rPr>
            </a:br>
            <a:r>
              <a:rPr lang="en-US" sz="3600" dirty="0">
                <a:solidFill>
                  <a:schemeClr val="accent1"/>
                </a:solidFill>
                <a:latin typeface="+mn-lt"/>
              </a:rPr>
              <a:t>for Chemists </a:t>
            </a:r>
            <a:br>
              <a:rPr lang="en-US" sz="3600" dirty="0">
                <a:solidFill>
                  <a:schemeClr val="accent1"/>
                </a:solidFill>
                <a:latin typeface="+mn-lt"/>
              </a:rPr>
            </a:br>
            <a:r>
              <a:rPr lang="en-US" sz="3600" dirty="0">
                <a:solidFill>
                  <a:schemeClr val="accent1"/>
                </a:solidFill>
                <a:latin typeface="+mn-lt"/>
              </a:rPr>
              <a:t>– with an emphasis on SEM</a:t>
            </a:r>
            <a:endParaRPr lang="pl-PL" sz="3600" dirty="0">
              <a:solidFill>
                <a:schemeClr val="accent1"/>
              </a:solidFill>
              <a:latin typeface="+mn-lt"/>
            </a:endParaRPr>
          </a:p>
        </p:txBody>
      </p:sp>
      <p:sp>
        <p:nvSpPr>
          <p:cNvPr id="7" name="TextBox 6">
            <a:extLst>
              <a:ext uri="{FF2B5EF4-FFF2-40B4-BE49-F238E27FC236}">
                <a16:creationId xmlns:a16="http://schemas.microsoft.com/office/drawing/2014/main" id="{2D69E956-7D3F-458D-A8AE-0F7D13EB69E9}"/>
              </a:ext>
            </a:extLst>
          </p:cNvPr>
          <p:cNvSpPr txBox="1"/>
          <p:nvPr/>
        </p:nvSpPr>
        <p:spPr>
          <a:xfrm>
            <a:off x="3816217" y="5856431"/>
            <a:ext cx="2917963" cy="503590"/>
          </a:xfrm>
          <a:prstGeom prst="rect">
            <a:avLst/>
          </a:prstGeom>
          <a:noFill/>
        </p:spPr>
        <p:txBody>
          <a:bodyPr wrap="square" lIns="0" tIns="36000" rIns="216000" bIns="36000" rtlCol="0">
            <a:spAutoFit/>
          </a:bodyPr>
          <a:lstStyle/>
          <a:p>
            <a:pPr>
              <a:spcBef>
                <a:spcPts val="1000"/>
              </a:spcBef>
            </a:pPr>
            <a:r>
              <a:rPr lang="en-GB" sz="1400">
                <a:solidFill>
                  <a:schemeClr val="tx1">
                    <a:alpha val="70000"/>
                  </a:schemeClr>
                </a:solidFill>
                <a:latin typeface="Roboto" panose="02000000000000000000" pitchFamily="2" charset="0"/>
                <a:ea typeface="Roboto" panose="02000000000000000000" pitchFamily="2" charset="0"/>
                <a:cs typeface="Roboto" panose="02000000000000000000" pitchFamily="2" charset="0"/>
              </a:rPr>
              <a:t>Charge Transfer Processes in Hydrodynamic systems</a:t>
            </a:r>
            <a:endParaRPr lang="en-US" sz="1400">
              <a:solidFill>
                <a:schemeClr val="tx1">
                  <a:alpha val="7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10" name="TextBox 6">
            <a:extLst>
              <a:ext uri="{FF2B5EF4-FFF2-40B4-BE49-F238E27FC236}">
                <a16:creationId xmlns:a16="http://schemas.microsoft.com/office/drawing/2014/main" id="{09B91049-AD7A-47FC-9A12-83933C7A2C9F}"/>
              </a:ext>
            </a:extLst>
          </p:cNvPr>
          <p:cNvSpPr txBox="1"/>
          <p:nvPr/>
        </p:nvSpPr>
        <p:spPr>
          <a:xfrm>
            <a:off x="502276" y="5859412"/>
            <a:ext cx="2917963" cy="719034"/>
          </a:xfrm>
          <a:prstGeom prst="rect">
            <a:avLst/>
          </a:prstGeom>
          <a:noFill/>
        </p:spPr>
        <p:txBody>
          <a:bodyPr wrap="square" lIns="0" tIns="36000" rIns="216000" bIns="36000" rtlCol="0">
            <a:spAutoFit/>
          </a:bodyPr>
          <a:lstStyle/>
          <a:p>
            <a:pPr>
              <a:spcBef>
                <a:spcPts val="1000"/>
              </a:spcBef>
            </a:pPr>
            <a:r>
              <a:rPr lang="en-GB" sz="1400" b="1">
                <a:solidFill>
                  <a:schemeClr val="tx1">
                    <a:alpha val="70000"/>
                  </a:schemeClr>
                </a:solidFill>
                <a:latin typeface="Roboto" panose="02000000000000000000" pitchFamily="2" charset="0"/>
                <a:ea typeface="Roboto" panose="02000000000000000000" pitchFamily="2" charset="0"/>
                <a:cs typeface="Roboto" panose="02000000000000000000" pitchFamily="2" charset="0"/>
              </a:rPr>
              <a:t>Martin Jönsson-Niedziółka</a:t>
            </a:r>
            <a:br>
              <a:rPr lang="en-US" sz="1400" b="1">
                <a:solidFill>
                  <a:schemeClr val="tx1">
                    <a:alpha val="70000"/>
                  </a:schemeClr>
                </a:solidFill>
                <a:latin typeface="Roboto" panose="02000000000000000000" pitchFamily="2" charset="0"/>
                <a:ea typeface="Roboto" panose="02000000000000000000" pitchFamily="2" charset="0"/>
                <a:cs typeface="Roboto" panose="02000000000000000000" pitchFamily="2" charset="0"/>
              </a:rPr>
            </a:br>
            <a:r>
              <a:rPr lang="en-US" sz="1400">
                <a:solidFill>
                  <a:schemeClr val="tx1">
                    <a:alpha val="70000"/>
                  </a:schemeClr>
                </a:solidFill>
                <a:latin typeface="Roboto" panose="02000000000000000000" pitchFamily="2" charset="0"/>
                <a:ea typeface="Roboto" panose="02000000000000000000" pitchFamily="2" charset="0"/>
                <a:cs typeface="Roboto" panose="02000000000000000000" pitchFamily="2" charset="0"/>
              </a:rPr>
              <a:t>martinj@ichf.edu.pl</a:t>
            </a:r>
            <a:br>
              <a:rPr lang="en-US" sz="1400">
                <a:solidFill>
                  <a:schemeClr val="tx1">
                    <a:alpha val="70000"/>
                  </a:schemeClr>
                </a:solidFill>
                <a:latin typeface="Roboto" panose="02000000000000000000" pitchFamily="2" charset="0"/>
                <a:ea typeface="Roboto" panose="02000000000000000000" pitchFamily="2" charset="0"/>
                <a:cs typeface="Roboto" panose="02000000000000000000" pitchFamily="2" charset="0"/>
              </a:rPr>
            </a:br>
            <a:r>
              <a:rPr lang="en-US" sz="1400">
                <a:solidFill>
                  <a:schemeClr val="tx1">
                    <a:alpha val="70000"/>
                  </a:schemeClr>
                </a:solidFill>
                <a:latin typeface="Roboto" panose="02000000000000000000" pitchFamily="2" charset="0"/>
                <a:ea typeface="Roboto" panose="02000000000000000000" pitchFamily="2" charset="0"/>
                <a:cs typeface="Roboto" panose="02000000000000000000" pitchFamily="2" charset="0"/>
              </a:rPr>
              <a:t>twitter: @DrMartinJN</a:t>
            </a:r>
            <a:endParaRPr lang="en-GB" sz="1400">
              <a:solidFill>
                <a:schemeClr val="tx1">
                  <a:alpha val="70000"/>
                </a:schemeClr>
              </a:solidFill>
              <a:latin typeface="Roboto" panose="02000000000000000000" pitchFamily="2" charset="0"/>
              <a:ea typeface="Roboto" panose="02000000000000000000" pitchFamily="2" charset="0"/>
              <a:cs typeface="Roboto" panose="02000000000000000000" pitchFamily="2" charset="0"/>
            </a:endParaRPr>
          </a:p>
        </p:txBody>
      </p:sp>
      <p:cxnSp>
        <p:nvCxnSpPr>
          <p:cNvPr id="12" name="Łącznik prostoliniowy 2">
            <a:extLst>
              <a:ext uri="{FF2B5EF4-FFF2-40B4-BE49-F238E27FC236}">
                <a16:creationId xmlns:a16="http://schemas.microsoft.com/office/drawing/2014/main" id="{C06DD1E0-A639-4DB5-8008-2C35707C4AF9}"/>
              </a:ext>
            </a:extLst>
          </p:cNvPr>
          <p:cNvCxnSpPr>
            <a:cxnSpLocks noChangeAspect="1"/>
          </p:cNvCxnSpPr>
          <p:nvPr/>
        </p:nvCxnSpPr>
        <p:spPr>
          <a:xfrm>
            <a:off x="4658718" y="0"/>
            <a:ext cx="2996484" cy="7076940"/>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8304505"/>
      </p:ext>
    </p:extLst>
  </p:cSld>
  <p:clrMapOvr>
    <a:masterClrMapping/>
  </p:clrMapOvr>
  <mc:AlternateContent xmlns:mc="http://schemas.openxmlformats.org/markup-compatibility/2006" xmlns:p14="http://schemas.microsoft.com/office/powerpoint/2010/main">
    <mc:Choice Requires="p14">
      <p:transition spd="slow" p14:dur="2000" advTm="28227"/>
    </mc:Choice>
    <mc:Fallback xmlns="">
      <p:transition spd="slow" advTm="2822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background with white clouds&#10;&#10;AI-generated content may be incorrect.">
            <a:extLst>
              <a:ext uri="{FF2B5EF4-FFF2-40B4-BE49-F238E27FC236}">
                <a16:creationId xmlns:a16="http://schemas.microsoft.com/office/drawing/2014/main" id="{86F70842-C980-5CD4-7CF0-F563DF09A53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r="66500"/>
          <a:stretch/>
        </p:blipFill>
        <p:spPr>
          <a:xfrm>
            <a:off x="0" y="-1143000"/>
            <a:ext cx="4084320" cy="9144000"/>
          </a:xfrm>
          <a:prstGeom prst="rect">
            <a:avLst/>
          </a:prstGeom>
        </p:spPr>
      </p:pic>
      <p:pic>
        <p:nvPicPr>
          <p:cNvPr id="5" name="Picture 4" descr="A close-up of a microscope&#10;&#10;AI-generated content may be incorrect.">
            <a:extLst>
              <a:ext uri="{FF2B5EF4-FFF2-40B4-BE49-F238E27FC236}">
                <a16:creationId xmlns:a16="http://schemas.microsoft.com/office/drawing/2014/main" id="{CFB13287-2371-B95E-D567-C42811050E9A}"/>
              </a:ext>
            </a:extLst>
          </p:cNvPr>
          <p:cNvPicPr>
            <a:picLocks noChangeAspect="1"/>
          </p:cNvPicPr>
          <p:nvPr/>
        </p:nvPicPr>
        <p:blipFill>
          <a:blip r:embed="rId4">
            <a:extLst>
              <a:ext uri="{28A0092B-C50C-407E-A947-70E740481C1C}">
                <a14:useLocalDpi xmlns:a14="http://schemas.microsoft.com/office/drawing/2010/main" val="0"/>
              </a:ext>
            </a:extLst>
          </a:blip>
          <a:srcRect l="33500" r="29000"/>
          <a:stretch/>
        </p:blipFill>
        <p:spPr>
          <a:xfrm>
            <a:off x="4084320" y="-1145401"/>
            <a:ext cx="4572000" cy="9143999"/>
          </a:xfrm>
          <a:prstGeom prst="rect">
            <a:avLst/>
          </a:prstGeom>
        </p:spPr>
      </p:pic>
      <p:pic>
        <p:nvPicPr>
          <p:cNvPr id="7" name="Picture 6" descr="A close-up of a blue surface&#10;&#10;AI-generated content may be incorrect.">
            <a:extLst>
              <a:ext uri="{FF2B5EF4-FFF2-40B4-BE49-F238E27FC236}">
                <a16:creationId xmlns:a16="http://schemas.microsoft.com/office/drawing/2014/main" id="{1A47F655-5A48-755D-758C-BF0DAE39190C}"/>
              </a:ext>
            </a:extLst>
          </p:cNvPr>
          <p:cNvPicPr>
            <a:picLocks noChangeAspect="1"/>
          </p:cNvPicPr>
          <p:nvPr/>
        </p:nvPicPr>
        <p:blipFill>
          <a:blip r:embed="rId5">
            <a:extLst>
              <a:ext uri="{28A0092B-C50C-407E-A947-70E740481C1C}">
                <a14:useLocalDpi xmlns:a14="http://schemas.microsoft.com/office/drawing/2010/main" val="0"/>
              </a:ext>
            </a:extLst>
          </a:blip>
          <a:srcRect l="70959"/>
          <a:stretch/>
        </p:blipFill>
        <p:spPr>
          <a:xfrm>
            <a:off x="8656320" y="-1155838"/>
            <a:ext cx="3535680" cy="9131161"/>
          </a:xfrm>
          <a:prstGeom prst="rect">
            <a:avLst/>
          </a:prstGeom>
        </p:spPr>
      </p:pic>
      <p:sp>
        <p:nvSpPr>
          <p:cNvPr id="8" name="TextBox 7">
            <a:extLst>
              <a:ext uri="{FF2B5EF4-FFF2-40B4-BE49-F238E27FC236}">
                <a16:creationId xmlns:a16="http://schemas.microsoft.com/office/drawing/2014/main" id="{68765B80-4DC8-9183-FF09-74D546D24C0E}"/>
              </a:ext>
            </a:extLst>
          </p:cNvPr>
          <p:cNvSpPr txBox="1"/>
          <p:nvPr/>
        </p:nvSpPr>
        <p:spPr>
          <a:xfrm>
            <a:off x="1783080" y="1173480"/>
            <a:ext cx="9174480" cy="646331"/>
          </a:xfrm>
          <a:prstGeom prst="rect">
            <a:avLst/>
          </a:prstGeom>
          <a:noFill/>
        </p:spPr>
        <p:txBody>
          <a:bodyPr wrap="square" rtlCol="0">
            <a:spAutoFit/>
          </a:bodyPr>
          <a:lstStyle/>
          <a:p>
            <a:pPr algn="just"/>
            <a:r>
              <a:rPr lang="en-GB" dirty="0"/>
              <a:t>BF DF DIC</a:t>
            </a:r>
            <a:br>
              <a:rPr lang="en-GB" dirty="0"/>
            </a:br>
            <a:endParaRPr lang="en-GB" dirty="0"/>
          </a:p>
        </p:txBody>
      </p:sp>
    </p:spTree>
    <p:extLst>
      <p:ext uri="{BB962C8B-B14F-4D97-AF65-F5344CB8AC3E}">
        <p14:creationId xmlns:p14="http://schemas.microsoft.com/office/powerpoint/2010/main" val="2287732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0D9C2CD-F9D5-484C-B597-1F6C11BA1FF0}"/>
              </a:ext>
            </a:extLst>
          </p:cNvPr>
          <p:cNvSpPr txBox="1"/>
          <p:nvPr/>
        </p:nvSpPr>
        <p:spPr>
          <a:xfrm>
            <a:off x="4373858" y="204689"/>
            <a:ext cx="3517310" cy="400110"/>
          </a:xfrm>
          <a:prstGeom prst="rect">
            <a:avLst/>
          </a:prstGeom>
          <a:noFill/>
        </p:spPr>
        <p:txBody>
          <a:bodyPr wrap="none" rtlCol="0">
            <a:spAutoFit/>
          </a:bodyPr>
          <a:lstStyle/>
          <a:p>
            <a:r>
              <a:rPr lang="en-GB" sz="2000" b="1" dirty="0">
                <a:solidFill>
                  <a:schemeClr val="accent1"/>
                </a:solidFill>
              </a:rPr>
              <a:t>Polarized Light Microscopy</a:t>
            </a:r>
          </a:p>
        </p:txBody>
      </p:sp>
      <p:pic>
        <p:nvPicPr>
          <p:cNvPr id="11" name="Picture 10">
            <a:extLst>
              <a:ext uri="{FF2B5EF4-FFF2-40B4-BE49-F238E27FC236}">
                <a16:creationId xmlns:a16="http://schemas.microsoft.com/office/drawing/2014/main" id="{35A2998F-69C6-4900-8400-A2E516F11BFA}"/>
              </a:ext>
            </a:extLst>
          </p:cNvPr>
          <p:cNvPicPr>
            <a:picLocks noChangeAspect="1"/>
          </p:cNvPicPr>
          <p:nvPr/>
        </p:nvPicPr>
        <p:blipFill rotWithShape="1">
          <a:blip r:embed="rId2"/>
          <a:srcRect l="2235" r="39374"/>
          <a:stretch/>
        </p:blipFill>
        <p:spPr>
          <a:xfrm>
            <a:off x="5953129" y="4836160"/>
            <a:ext cx="6228711" cy="1817151"/>
          </a:xfrm>
          <a:prstGeom prst="rect">
            <a:avLst/>
          </a:prstGeom>
        </p:spPr>
      </p:pic>
      <p:sp>
        <p:nvSpPr>
          <p:cNvPr id="12" name="TextBox 11">
            <a:extLst>
              <a:ext uri="{FF2B5EF4-FFF2-40B4-BE49-F238E27FC236}">
                <a16:creationId xmlns:a16="http://schemas.microsoft.com/office/drawing/2014/main" id="{E29F2B03-B5B3-4E40-A6EA-27D46A1184EA}"/>
              </a:ext>
            </a:extLst>
          </p:cNvPr>
          <p:cNvSpPr txBox="1"/>
          <p:nvPr/>
        </p:nvSpPr>
        <p:spPr>
          <a:xfrm>
            <a:off x="10752090" y="6514811"/>
            <a:ext cx="1429750" cy="276999"/>
          </a:xfrm>
          <a:prstGeom prst="rect">
            <a:avLst/>
          </a:prstGeom>
          <a:noFill/>
        </p:spPr>
        <p:txBody>
          <a:bodyPr wrap="none" rtlCol="0">
            <a:spAutoFit/>
          </a:bodyPr>
          <a:lstStyle/>
          <a:p>
            <a:r>
              <a:rPr lang="en-US" sz="1200" dirty="0"/>
              <a:t>www.thorlabs.com</a:t>
            </a:r>
            <a:endParaRPr lang="en-GB" sz="1200" dirty="0"/>
          </a:p>
        </p:txBody>
      </p:sp>
      <p:pic>
        <p:nvPicPr>
          <p:cNvPr id="13" name="Picture 12">
            <a:hlinkClick r:id="rId3"/>
            <a:extLst>
              <a:ext uri="{FF2B5EF4-FFF2-40B4-BE49-F238E27FC236}">
                <a16:creationId xmlns:a16="http://schemas.microsoft.com/office/drawing/2014/main" id="{31A6D258-9D50-44E6-AC6C-313DA7698729}"/>
              </a:ext>
            </a:extLst>
          </p:cNvPr>
          <p:cNvPicPr>
            <a:picLocks noChangeAspect="1"/>
          </p:cNvPicPr>
          <p:nvPr/>
        </p:nvPicPr>
        <p:blipFill>
          <a:blip r:embed="rId4"/>
          <a:stretch>
            <a:fillRect/>
          </a:stretch>
        </p:blipFill>
        <p:spPr>
          <a:xfrm>
            <a:off x="7044714" y="784999"/>
            <a:ext cx="4574770" cy="3870960"/>
          </a:xfrm>
          <a:prstGeom prst="rect">
            <a:avLst/>
          </a:prstGeom>
        </p:spPr>
      </p:pic>
      <p:pic>
        <p:nvPicPr>
          <p:cNvPr id="5" name="Picture 4">
            <a:extLst>
              <a:ext uri="{FF2B5EF4-FFF2-40B4-BE49-F238E27FC236}">
                <a16:creationId xmlns:a16="http://schemas.microsoft.com/office/drawing/2014/main" id="{402F71A4-28A9-4732-A47B-7E782E1733FD}"/>
              </a:ext>
            </a:extLst>
          </p:cNvPr>
          <p:cNvPicPr>
            <a:picLocks noChangeAspect="1"/>
          </p:cNvPicPr>
          <p:nvPr/>
        </p:nvPicPr>
        <p:blipFill>
          <a:blip r:embed="rId5"/>
          <a:stretch>
            <a:fillRect/>
          </a:stretch>
        </p:blipFill>
        <p:spPr>
          <a:xfrm>
            <a:off x="106495" y="898415"/>
            <a:ext cx="5908225" cy="4689585"/>
          </a:xfrm>
          <a:prstGeom prst="rect">
            <a:avLst/>
          </a:prstGeom>
          <a:ln>
            <a:solidFill>
              <a:schemeClr val="accent1"/>
            </a:solidFill>
          </a:ln>
        </p:spPr>
      </p:pic>
      <p:sp>
        <p:nvSpPr>
          <p:cNvPr id="14" name="Rectangle 13">
            <a:extLst>
              <a:ext uri="{FF2B5EF4-FFF2-40B4-BE49-F238E27FC236}">
                <a16:creationId xmlns:a16="http://schemas.microsoft.com/office/drawing/2014/main" id="{FC3EF405-ABA4-42F0-BAB5-BA2DB7CDD461}"/>
              </a:ext>
            </a:extLst>
          </p:cNvPr>
          <p:cNvSpPr/>
          <p:nvPr/>
        </p:nvSpPr>
        <p:spPr>
          <a:xfrm>
            <a:off x="309695" y="5629701"/>
            <a:ext cx="5542465" cy="276999"/>
          </a:xfrm>
          <a:prstGeom prst="rect">
            <a:avLst/>
          </a:prstGeom>
        </p:spPr>
        <p:txBody>
          <a:bodyPr wrap="square">
            <a:spAutoFit/>
          </a:bodyPr>
          <a:lstStyle/>
          <a:p>
            <a:r>
              <a:rPr lang="en-GB" sz="1200" dirty="0"/>
              <a:t>www.microscopyu.com/techniques/polarized-light/polarized-light-microscopy</a:t>
            </a:r>
          </a:p>
        </p:txBody>
      </p:sp>
      <p:grpSp>
        <p:nvGrpSpPr>
          <p:cNvPr id="25" name="Group 24">
            <a:extLst>
              <a:ext uri="{FF2B5EF4-FFF2-40B4-BE49-F238E27FC236}">
                <a16:creationId xmlns:a16="http://schemas.microsoft.com/office/drawing/2014/main" id="{7617BCD9-0CC8-43EA-BDFE-8E0A4A7E7AB6}"/>
              </a:ext>
            </a:extLst>
          </p:cNvPr>
          <p:cNvGrpSpPr/>
          <p:nvPr/>
        </p:nvGrpSpPr>
        <p:grpSpPr>
          <a:xfrm>
            <a:off x="403267" y="2783840"/>
            <a:ext cx="2626545" cy="3861529"/>
            <a:chOff x="403267" y="2783840"/>
            <a:chExt cx="2626545" cy="3861529"/>
          </a:xfrm>
        </p:grpSpPr>
        <p:grpSp>
          <p:nvGrpSpPr>
            <p:cNvPr id="17" name="Group 16">
              <a:extLst>
                <a:ext uri="{FF2B5EF4-FFF2-40B4-BE49-F238E27FC236}">
                  <a16:creationId xmlns:a16="http://schemas.microsoft.com/office/drawing/2014/main" id="{98FE96C6-1139-4760-8E87-2A9D0C1253FC}"/>
                </a:ext>
              </a:extLst>
            </p:cNvPr>
            <p:cNvGrpSpPr/>
            <p:nvPr/>
          </p:nvGrpSpPr>
          <p:grpSpPr>
            <a:xfrm>
              <a:off x="1889760" y="2783840"/>
              <a:ext cx="883920" cy="2011680"/>
              <a:chOff x="1889760" y="2783840"/>
              <a:chExt cx="883920" cy="2011680"/>
            </a:xfrm>
          </p:grpSpPr>
          <p:sp>
            <p:nvSpPr>
              <p:cNvPr id="15" name="Oval 14">
                <a:extLst>
                  <a:ext uri="{FF2B5EF4-FFF2-40B4-BE49-F238E27FC236}">
                    <a16:creationId xmlns:a16="http://schemas.microsoft.com/office/drawing/2014/main" id="{E4C46AF8-0DF9-4B55-A3F7-86E436866384}"/>
                  </a:ext>
                </a:extLst>
              </p:cNvPr>
              <p:cNvSpPr/>
              <p:nvPr/>
            </p:nvSpPr>
            <p:spPr>
              <a:xfrm>
                <a:off x="1960880" y="2783840"/>
                <a:ext cx="772160" cy="37592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6DE1AE45-DA47-44BB-9CF9-D2101B50D968}"/>
                  </a:ext>
                </a:extLst>
              </p:cNvPr>
              <p:cNvSpPr/>
              <p:nvPr/>
            </p:nvSpPr>
            <p:spPr>
              <a:xfrm>
                <a:off x="1889760" y="4419600"/>
                <a:ext cx="883920" cy="37592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9" name="Straight Arrow Connector 18">
              <a:extLst>
                <a:ext uri="{FF2B5EF4-FFF2-40B4-BE49-F238E27FC236}">
                  <a16:creationId xmlns:a16="http://schemas.microsoft.com/office/drawing/2014/main" id="{C6FDB26D-B79A-4D55-BE42-935DA3EE1975}"/>
                </a:ext>
              </a:extLst>
            </p:cNvPr>
            <p:cNvCxnSpPr>
              <a:cxnSpLocks/>
              <a:endCxn id="23" idx="0"/>
            </p:cNvCxnSpPr>
            <p:nvPr/>
          </p:nvCxnSpPr>
          <p:spPr>
            <a:xfrm flipH="1">
              <a:off x="1716540" y="4896529"/>
              <a:ext cx="485232" cy="116406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59A1C8E0-36F3-40DA-9DDF-32F454D53E5B}"/>
                </a:ext>
              </a:extLst>
            </p:cNvPr>
            <p:cNvSpPr/>
            <p:nvPr/>
          </p:nvSpPr>
          <p:spPr>
            <a:xfrm>
              <a:off x="403267" y="6060594"/>
              <a:ext cx="2626545" cy="584775"/>
            </a:xfrm>
            <a:prstGeom prst="rect">
              <a:avLst/>
            </a:prstGeom>
            <a:ln>
              <a:solidFill>
                <a:schemeClr val="accent1"/>
              </a:solidFill>
            </a:ln>
          </p:spPr>
          <p:txBody>
            <a:bodyPr wrap="square">
              <a:spAutoFit/>
            </a:bodyPr>
            <a:lstStyle/>
            <a:p>
              <a:pPr algn="ctr"/>
              <a:r>
                <a:rPr lang="en-GB" sz="1600" dirty="0"/>
                <a:t>two polarizing filters before/after the sample </a:t>
              </a:r>
            </a:p>
          </p:txBody>
        </p:sp>
      </p:grpSp>
    </p:spTree>
    <p:extLst>
      <p:ext uri="{BB962C8B-B14F-4D97-AF65-F5344CB8AC3E}">
        <p14:creationId xmlns:p14="http://schemas.microsoft.com/office/powerpoint/2010/main" val="135213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4AA673-7E6A-4378-83A3-4241F427A235}"/>
              </a:ext>
            </a:extLst>
          </p:cNvPr>
          <p:cNvSpPr/>
          <p:nvPr/>
        </p:nvSpPr>
        <p:spPr>
          <a:xfrm>
            <a:off x="2280920" y="0"/>
            <a:ext cx="7630160" cy="958660"/>
          </a:xfrm>
          <a:prstGeom prst="rect">
            <a:avLst/>
          </a:prstGeom>
        </p:spPr>
        <p:txBody>
          <a:bodyPr wrap="square">
            <a:spAutoFit/>
          </a:bodyPr>
          <a:lstStyle/>
          <a:p>
            <a:pPr algn="ctr">
              <a:lnSpc>
                <a:spcPct val="150000"/>
              </a:lnSpc>
            </a:pPr>
            <a:r>
              <a:rPr lang="en-US" sz="2000" b="1" dirty="0">
                <a:solidFill>
                  <a:schemeClr val="accent1"/>
                </a:solidFill>
              </a:rPr>
              <a:t>Widefield </a:t>
            </a:r>
            <a:r>
              <a:rPr lang="en-US" sz="2000" b="1" i="1" dirty="0">
                <a:solidFill>
                  <a:schemeClr val="accent1"/>
                </a:solidFill>
              </a:rPr>
              <a:t>vs.</a:t>
            </a:r>
            <a:r>
              <a:rPr lang="en-US" sz="2000" b="1" dirty="0">
                <a:solidFill>
                  <a:schemeClr val="accent1"/>
                </a:solidFill>
              </a:rPr>
              <a:t> Confocal</a:t>
            </a:r>
          </a:p>
          <a:p>
            <a:pPr algn="ctr">
              <a:lnSpc>
                <a:spcPct val="150000"/>
              </a:lnSpc>
            </a:pPr>
            <a:r>
              <a:rPr lang="en-US" sz="2000" b="1" dirty="0">
                <a:solidFill>
                  <a:schemeClr val="accent1"/>
                </a:solidFill>
              </a:rPr>
              <a:t>Microscopy</a:t>
            </a:r>
          </a:p>
        </p:txBody>
      </p:sp>
      <p:sp>
        <p:nvSpPr>
          <p:cNvPr id="2" name="Rectangle 1">
            <a:extLst>
              <a:ext uri="{FF2B5EF4-FFF2-40B4-BE49-F238E27FC236}">
                <a16:creationId xmlns:a16="http://schemas.microsoft.com/office/drawing/2014/main" id="{A36C6CA2-6CB8-4259-9F95-176B2FCFB110}"/>
              </a:ext>
            </a:extLst>
          </p:cNvPr>
          <p:cNvSpPr/>
          <p:nvPr/>
        </p:nvSpPr>
        <p:spPr>
          <a:xfrm>
            <a:off x="3884987" y="5029200"/>
            <a:ext cx="2438040" cy="276999"/>
          </a:xfrm>
          <a:prstGeom prst="rect">
            <a:avLst/>
          </a:prstGeom>
        </p:spPr>
        <p:txBody>
          <a:bodyPr wrap="none">
            <a:spAutoFit/>
          </a:bodyPr>
          <a:lstStyle/>
          <a:p>
            <a:r>
              <a:rPr lang="en-GB" sz="1200" dirty="0"/>
              <a:t>https://andor.oxinst.com/learning/</a:t>
            </a:r>
          </a:p>
        </p:txBody>
      </p:sp>
      <p:pic>
        <p:nvPicPr>
          <p:cNvPr id="6" name="Picture 5">
            <a:extLst>
              <a:ext uri="{FF2B5EF4-FFF2-40B4-BE49-F238E27FC236}">
                <a16:creationId xmlns:a16="http://schemas.microsoft.com/office/drawing/2014/main" id="{0A4435D9-DBF6-4B2A-AFDD-B14579DED966}"/>
              </a:ext>
            </a:extLst>
          </p:cNvPr>
          <p:cNvPicPr>
            <a:picLocks noChangeAspect="1"/>
          </p:cNvPicPr>
          <p:nvPr/>
        </p:nvPicPr>
        <p:blipFill rotWithShape="1">
          <a:blip r:embed="rId2">
            <a:extLst>
              <a:ext uri="{28A0092B-C50C-407E-A947-70E740481C1C}">
                <a14:useLocalDpi xmlns:a14="http://schemas.microsoft.com/office/drawing/2010/main" val="0"/>
              </a:ext>
            </a:extLst>
          </a:blip>
          <a:srcRect b="20674"/>
          <a:stretch/>
        </p:blipFill>
        <p:spPr>
          <a:xfrm>
            <a:off x="0" y="1039906"/>
            <a:ext cx="6660497" cy="3989294"/>
          </a:xfrm>
          <a:prstGeom prst="rect">
            <a:avLst/>
          </a:prstGeom>
        </p:spPr>
      </p:pic>
      <p:cxnSp>
        <p:nvCxnSpPr>
          <p:cNvPr id="20" name="Straight Arrow Connector 19">
            <a:extLst>
              <a:ext uri="{FF2B5EF4-FFF2-40B4-BE49-F238E27FC236}">
                <a16:creationId xmlns:a16="http://schemas.microsoft.com/office/drawing/2014/main" id="{D34CF4B2-0F90-4E3F-82EB-45DA690F553E}"/>
              </a:ext>
            </a:extLst>
          </p:cNvPr>
          <p:cNvCxnSpPr/>
          <p:nvPr/>
        </p:nvCxnSpPr>
        <p:spPr>
          <a:xfrm>
            <a:off x="3253932" y="6402716"/>
            <a:ext cx="351722"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88A619E-3F57-69FD-8AC9-EA5612ECFD8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99760" y="833226"/>
            <a:ext cx="5470982" cy="5217054"/>
          </a:xfrm>
          <a:prstGeom prst="rect">
            <a:avLst/>
          </a:prstGeom>
        </p:spPr>
      </p:pic>
      <p:sp>
        <p:nvSpPr>
          <p:cNvPr id="7" name="TextBox 6">
            <a:extLst>
              <a:ext uri="{FF2B5EF4-FFF2-40B4-BE49-F238E27FC236}">
                <a16:creationId xmlns:a16="http://schemas.microsoft.com/office/drawing/2014/main" id="{CEA629D7-7D3C-F138-52BA-8E92287821F1}"/>
              </a:ext>
            </a:extLst>
          </p:cNvPr>
          <p:cNvSpPr txBox="1"/>
          <p:nvPr/>
        </p:nvSpPr>
        <p:spPr>
          <a:xfrm>
            <a:off x="172529" y="5581291"/>
            <a:ext cx="5676180" cy="1015663"/>
          </a:xfrm>
          <a:prstGeom prst="rect">
            <a:avLst/>
          </a:prstGeom>
          <a:noFill/>
          <a:ln w="38100">
            <a:solidFill>
              <a:schemeClr val="accent1"/>
            </a:solidFill>
          </a:ln>
        </p:spPr>
        <p:txBody>
          <a:bodyPr wrap="square" rtlCol="0">
            <a:spAutoFit/>
          </a:bodyPr>
          <a:lstStyle/>
          <a:p>
            <a:r>
              <a:rPr lang="en-GB" dirty="0"/>
              <a:t>The confocal setup increases resolution a little</a:t>
            </a:r>
          </a:p>
          <a:p>
            <a:endParaRPr lang="en-GB" dirty="0"/>
          </a:p>
          <a:p>
            <a:pPr>
              <a:lnSpc>
                <a:spcPct val="150000"/>
              </a:lnSpc>
            </a:pPr>
            <a:r>
              <a:rPr lang="en-US" sz="1800" dirty="0"/>
              <a:t>Out of focus light is filtered              enhanced contrast</a:t>
            </a:r>
            <a:endParaRPr lang="en-GB" dirty="0"/>
          </a:p>
        </p:txBody>
      </p:sp>
    </p:spTree>
    <p:extLst>
      <p:ext uri="{BB962C8B-B14F-4D97-AF65-F5344CB8AC3E}">
        <p14:creationId xmlns:p14="http://schemas.microsoft.com/office/powerpoint/2010/main" val="1925172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1DF7F7-4A28-4E09-A14E-E9EBE1DEF466}"/>
              </a:ext>
            </a:extLst>
          </p:cNvPr>
          <p:cNvSpPr txBox="1"/>
          <p:nvPr/>
        </p:nvSpPr>
        <p:spPr>
          <a:xfrm>
            <a:off x="4388082" y="209973"/>
            <a:ext cx="3334567" cy="400110"/>
          </a:xfrm>
          <a:prstGeom prst="rect">
            <a:avLst/>
          </a:prstGeom>
          <a:noFill/>
        </p:spPr>
        <p:txBody>
          <a:bodyPr wrap="none" rtlCol="0">
            <a:spAutoFit/>
          </a:bodyPr>
          <a:lstStyle/>
          <a:p>
            <a:r>
              <a:rPr lang="en-US" sz="2000" b="1" dirty="0">
                <a:solidFill>
                  <a:schemeClr val="accent1">
                    <a:lumMod val="75000"/>
                  </a:schemeClr>
                </a:solidFill>
              </a:rPr>
              <a:t>Fluorescence Microscopy</a:t>
            </a:r>
            <a:endParaRPr lang="en-GB" sz="2000" b="1" dirty="0">
              <a:solidFill>
                <a:schemeClr val="accent1">
                  <a:lumMod val="75000"/>
                </a:schemeClr>
              </a:solidFill>
            </a:endParaRPr>
          </a:p>
        </p:txBody>
      </p:sp>
      <p:pic>
        <p:nvPicPr>
          <p:cNvPr id="11" name="Picture 10">
            <a:extLst>
              <a:ext uri="{FF2B5EF4-FFF2-40B4-BE49-F238E27FC236}">
                <a16:creationId xmlns:a16="http://schemas.microsoft.com/office/drawing/2014/main" id="{49FCE6E8-1A8A-4BA8-AEAC-8990A55D45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7461" y="346314"/>
            <a:ext cx="4028122" cy="2482540"/>
          </a:xfrm>
          <a:prstGeom prst="rect">
            <a:avLst/>
          </a:prstGeom>
        </p:spPr>
      </p:pic>
      <p:pic>
        <p:nvPicPr>
          <p:cNvPr id="13" name="Picture 12">
            <a:extLst>
              <a:ext uri="{FF2B5EF4-FFF2-40B4-BE49-F238E27FC236}">
                <a16:creationId xmlns:a16="http://schemas.microsoft.com/office/drawing/2014/main" id="{CE5D33EB-ACA8-4673-B5FB-21BC8B80A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27" y="758140"/>
            <a:ext cx="7487225" cy="4260173"/>
          </a:xfrm>
          <a:prstGeom prst="rect">
            <a:avLst/>
          </a:prstGeom>
          <a:ln>
            <a:solidFill>
              <a:schemeClr val="accent1"/>
            </a:solidFill>
          </a:ln>
        </p:spPr>
      </p:pic>
      <p:sp>
        <p:nvSpPr>
          <p:cNvPr id="14" name="Rectangle 13">
            <a:extLst>
              <a:ext uri="{FF2B5EF4-FFF2-40B4-BE49-F238E27FC236}">
                <a16:creationId xmlns:a16="http://schemas.microsoft.com/office/drawing/2014/main" id="{1A3874B5-A4C4-44E8-B930-BC6939ADFD9C}"/>
              </a:ext>
            </a:extLst>
          </p:cNvPr>
          <p:cNvSpPr/>
          <p:nvPr/>
        </p:nvSpPr>
        <p:spPr>
          <a:xfrm>
            <a:off x="7668550" y="2828854"/>
            <a:ext cx="3352200" cy="276999"/>
          </a:xfrm>
          <a:prstGeom prst="rect">
            <a:avLst/>
          </a:prstGeom>
        </p:spPr>
        <p:txBody>
          <a:bodyPr wrap="none">
            <a:spAutoFit/>
          </a:bodyPr>
          <a:lstStyle/>
          <a:p>
            <a:r>
              <a:rPr lang="en-US" sz="1200" dirty="0">
                <a:hlinkClick r:id="rId4"/>
              </a:rPr>
              <a:t>http://zeiss-campus.magnet.fsu.edu/index.html</a:t>
            </a:r>
            <a:endParaRPr lang="en-US" sz="1200" dirty="0"/>
          </a:p>
        </p:txBody>
      </p:sp>
      <p:pic>
        <p:nvPicPr>
          <p:cNvPr id="29" name="Picture 28">
            <a:extLst>
              <a:ext uri="{FF2B5EF4-FFF2-40B4-BE49-F238E27FC236}">
                <a16:creationId xmlns:a16="http://schemas.microsoft.com/office/drawing/2014/main" id="{A13EF634-C2B1-48D0-9ACE-C935324C90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6368" y="3140241"/>
            <a:ext cx="4427568" cy="3004421"/>
          </a:xfrm>
          <a:prstGeom prst="rect">
            <a:avLst/>
          </a:prstGeom>
        </p:spPr>
      </p:pic>
      <p:grpSp>
        <p:nvGrpSpPr>
          <p:cNvPr id="33" name="Group 32">
            <a:extLst>
              <a:ext uri="{FF2B5EF4-FFF2-40B4-BE49-F238E27FC236}">
                <a16:creationId xmlns:a16="http://schemas.microsoft.com/office/drawing/2014/main" id="{B8D8EB7E-3717-4EAB-B24F-0E4B9B489880}"/>
              </a:ext>
            </a:extLst>
          </p:cNvPr>
          <p:cNvGrpSpPr/>
          <p:nvPr/>
        </p:nvGrpSpPr>
        <p:grpSpPr>
          <a:xfrm>
            <a:off x="3275287" y="4870011"/>
            <a:ext cx="4992814" cy="1923436"/>
            <a:chOff x="3313788" y="4802202"/>
            <a:chExt cx="4992814" cy="1923436"/>
          </a:xfrm>
        </p:grpSpPr>
        <p:pic>
          <p:nvPicPr>
            <p:cNvPr id="16" name="Picture 15">
              <a:extLst>
                <a:ext uri="{FF2B5EF4-FFF2-40B4-BE49-F238E27FC236}">
                  <a16:creationId xmlns:a16="http://schemas.microsoft.com/office/drawing/2014/main" id="{F1587040-D34E-46C3-9652-134EC82159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3788" y="5203984"/>
              <a:ext cx="3701935" cy="1521654"/>
            </a:xfrm>
            <a:prstGeom prst="rect">
              <a:avLst/>
            </a:prstGeom>
            <a:ln w="28575">
              <a:solidFill>
                <a:schemeClr val="accent1"/>
              </a:solidFill>
            </a:ln>
          </p:spPr>
        </p:pic>
        <p:cxnSp>
          <p:nvCxnSpPr>
            <p:cNvPr id="21" name="Straight Arrow Connector 20">
              <a:extLst>
                <a:ext uri="{FF2B5EF4-FFF2-40B4-BE49-F238E27FC236}">
                  <a16:creationId xmlns:a16="http://schemas.microsoft.com/office/drawing/2014/main" id="{C38244D5-5DD4-4D02-8797-901A7CBFFE2B}"/>
                </a:ext>
              </a:extLst>
            </p:cNvPr>
            <p:cNvCxnSpPr>
              <a:cxnSpLocks/>
            </p:cNvCxnSpPr>
            <p:nvPr/>
          </p:nvCxnSpPr>
          <p:spPr>
            <a:xfrm flipH="1">
              <a:off x="7107501" y="4802202"/>
              <a:ext cx="1199101" cy="49518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34" name="Rectangle 33">
            <a:extLst>
              <a:ext uri="{FF2B5EF4-FFF2-40B4-BE49-F238E27FC236}">
                <a16:creationId xmlns:a16="http://schemas.microsoft.com/office/drawing/2014/main" id="{844D85EA-9F82-4795-B37C-E0EC9AC888DB}"/>
              </a:ext>
            </a:extLst>
          </p:cNvPr>
          <p:cNvSpPr/>
          <p:nvPr/>
        </p:nvSpPr>
        <p:spPr>
          <a:xfrm>
            <a:off x="10211045" y="6453389"/>
            <a:ext cx="1824538" cy="276999"/>
          </a:xfrm>
          <a:prstGeom prst="rect">
            <a:avLst/>
          </a:prstGeom>
        </p:spPr>
        <p:txBody>
          <a:bodyPr wrap="none">
            <a:spAutoFit/>
          </a:bodyPr>
          <a:lstStyle/>
          <a:p>
            <a:r>
              <a:rPr lang="en-GB" sz="1200" dirty="0"/>
              <a:t>https://vip.wartburg.edu/</a:t>
            </a:r>
          </a:p>
        </p:txBody>
      </p:sp>
    </p:spTree>
    <p:extLst>
      <p:ext uri="{BB962C8B-B14F-4D97-AF65-F5344CB8AC3E}">
        <p14:creationId xmlns:p14="http://schemas.microsoft.com/office/powerpoint/2010/main" val="311237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1FB710-45DA-4829-9C38-7C451D510D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462" y="796906"/>
            <a:ext cx="3900513" cy="2816171"/>
          </a:xfrm>
          <a:prstGeom prst="rect">
            <a:avLst/>
          </a:prstGeom>
        </p:spPr>
      </p:pic>
      <p:sp>
        <p:nvSpPr>
          <p:cNvPr id="7" name="TextBox 6">
            <a:extLst>
              <a:ext uri="{FF2B5EF4-FFF2-40B4-BE49-F238E27FC236}">
                <a16:creationId xmlns:a16="http://schemas.microsoft.com/office/drawing/2014/main" id="{CC08E29A-7E6A-4AFB-ACCA-64905739ED72}"/>
              </a:ext>
            </a:extLst>
          </p:cNvPr>
          <p:cNvSpPr txBox="1"/>
          <p:nvPr/>
        </p:nvSpPr>
        <p:spPr>
          <a:xfrm>
            <a:off x="3625256" y="158234"/>
            <a:ext cx="5014514" cy="400110"/>
          </a:xfrm>
          <a:prstGeom prst="rect">
            <a:avLst/>
          </a:prstGeom>
          <a:noFill/>
        </p:spPr>
        <p:txBody>
          <a:bodyPr wrap="none" rtlCol="0">
            <a:spAutoFit/>
          </a:bodyPr>
          <a:lstStyle/>
          <a:p>
            <a:r>
              <a:rPr lang="en-US" sz="2000" b="1" dirty="0">
                <a:solidFill>
                  <a:schemeClr val="accent1">
                    <a:lumMod val="75000"/>
                  </a:schemeClr>
                </a:solidFill>
              </a:rPr>
              <a:t>Examples of Fluorescence Microscopy</a:t>
            </a:r>
            <a:endParaRPr lang="en-GB" sz="2000" b="1" dirty="0">
              <a:solidFill>
                <a:schemeClr val="accent1">
                  <a:lumMod val="75000"/>
                </a:schemeClr>
              </a:solidFill>
            </a:endParaRPr>
          </a:p>
        </p:txBody>
      </p:sp>
      <p:sp>
        <p:nvSpPr>
          <p:cNvPr id="8" name="Rectangle 7">
            <a:extLst>
              <a:ext uri="{FF2B5EF4-FFF2-40B4-BE49-F238E27FC236}">
                <a16:creationId xmlns:a16="http://schemas.microsoft.com/office/drawing/2014/main" id="{0E3DC456-C2D6-4652-8BF4-A8AFA223BE7D}"/>
              </a:ext>
            </a:extLst>
          </p:cNvPr>
          <p:cNvSpPr/>
          <p:nvPr/>
        </p:nvSpPr>
        <p:spPr>
          <a:xfrm>
            <a:off x="1152871" y="827684"/>
            <a:ext cx="2313454" cy="338554"/>
          </a:xfrm>
          <a:prstGeom prst="rect">
            <a:avLst/>
          </a:prstGeom>
          <a:solidFill>
            <a:schemeClr val="bg2"/>
          </a:solidFill>
        </p:spPr>
        <p:txBody>
          <a:bodyPr wrap="none">
            <a:spAutoFit/>
          </a:bodyPr>
          <a:lstStyle/>
          <a:p>
            <a:r>
              <a:rPr lang="en-GB" sz="1600" dirty="0">
                <a:solidFill>
                  <a:schemeClr val="accent1"/>
                </a:solidFill>
              </a:rPr>
              <a:t>HeLa Cell Mitochondria</a:t>
            </a:r>
          </a:p>
        </p:txBody>
      </p:sp>
      <p:sp>
        <p:nvSpPr>
          <p:cNvPr id="9" name="Rectangle 8">
            <a:extLst>
              <a:ext uri="{FF2B5EF4-FFF2-40B4-BE49-F238E27FC236}">
                <a16:creationId xmlns:a16="http://schemas.microsoft.com/office/drawing/2014/main" id="{484E62F2-13AC-4489-8C35-B3553A85A22A}"/>
              </a:ext>
            </a:extLst>
          </p:cNvPr>
          <p:cNvSpPr/>
          <p:nvPr/>
        </p:nvSpPr>
        <p:spPr>
          <a:xfrm>
            <a:off x="638780" y="6452224"/>
            <a:ext cx="3290837" cy="276999"/>
          </a:xfrm>
          <a:prstGeom prst="rect">
            <a:avLst/>
          </a:prstGeom>
        </p:spPr>
        <p:txBody>
          <a:bodyPr wrap="none">
            <a:spAutoFit/>
          </a:bodyPr>
          <a:lstStyle/>
          <a:p>
            <a:r>
              <a:rPr lang="en-GB" sz="1200" dirty="0"/>
              <a:t>https://www.microscopyu.com/gallery-images/</a:t>
            </a:r>
          </a:p>
        </p:txBody>
      </p:sp>
      <p:pic>
        <p:nvPicPr>
          <p:cNvPr id="16" name="Picture 15">
            <a:extLst>
              <a:ext uri="{FF2B5EF4-FFF2-40B4-BE49-F238E27FC236}">
                <a16:creationId xmlns:a16="http://schemas.microsoft.com/office/drawing/2014/main" id="{9DF87DE1-B0BA-4A3E-9696-84FF63E99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62" y="3643855"/>
            <a:ext cx="3900512" cy="2808369"/>
          </a:xfrm>
          <a:prstGeom prst="rect">
            <a:avLst/>
          </a:prstGeom>
        </p:spPr>
      </p:pic>
      <p:sp>
        <p:nvSpPr>
          <p:cNvPr id="17" name="Rectangle 16">
            <a:extLst>
              <a:ext uri="{FF2B5EF4-FFF2-40B4-BE49-F238E27FC236}">
                <a16:creationId xmlns:a16="http://schemas.microsoft.com/office/drawing/2014/main" id="{1EED5FDA-041F-42A1-B413-34CF4D7B3E92}"/>
              </a:ext>
            </a:extLst>
          </p:cNvPr>
          <p:cNvSpPr/>
          <p:nvPr/>
        </p:nvSpPr>
        <p:spPr>
          <a:xfrm>
            <a:off x="850704" y="3684565"/>
            <a:ext cx="2917786" cy="338554"/>
          </a:xfrm>
          <a:prstGeom prst="rect">
            <a:avLst/>
          </a:prstGeom>
          <a:solidFill>
            <a:schemeClr val="bg2"/>
          </a:solidFill>
        </p:spPr>
        <p:txBody>
          <a:bodyPr wrap="none">
            <a:spAutoFit/>
          </a:bodyPr>
          <a:lstStyle/>
          <a:p>
            <a:r>
              <a:rPr lang="en-GB" sz="1600" dirty="0">
                <a:solidFill>
                  <a:schemeClr val="accent1"/>
                </a:solidFill>
              </a:rPr>
              <a:t>Human Lung Carcinoma Cells</a:t>
            </a:r>
          </a:p>
        </p:txBody>
      </p:sp>
      <p:grpSp>
        <p:nvGrpSpPr>
          <p:cNvPr id="20" name="Group 19">
            <a:extLst>
              <a:ext uri="{FF2B5EF4-FFF2-40B4-BE49-F238E27FC236}">
                <a16:creationId xmlns:a16="http://schemas.microsoft.com/office/drawing/2014/main" id="{30DAF0EE-D6F8-43C1-A385-9BE254AF045D}"/>
              </a:ext>
            </a:extLst>
          </p:cNvPr>
          <p:cNvGrpSpPr/>
          <p:nvPr/>
        </p:nvGrpSpPr>
        <p:grpSpPr>
          <a:xfrm>
            <a:off x="5840615" y="821372"/>
            <a:ext cx="6351385" cy="6016893"/>
            <a:chOff x="5840615" y="821372"/>
            <a:chExt cx="6351385" cy="6016893"/>
          </a:xfrm>
        </p:grpSpPr>
        <p:grpSp>
          <p:nvGrpSpPr>
            <p:cNvPr id="18" name="Group 17">
              <a:extLst>
                <a:ext uri="{FF2B5EF4-FFF2-40B4-BE49-F238E27FC236}">
                  <a16:creationId xmlns:a16="http://schemas.microsoft.com/office/drawing/2014/main" id="{7B89ECD8-3F64-4273-8B46-3DAD4B474FBE}"/>
                </a:ext>
              </a:extLst>
            </p:cNvPr>
            <p:cNvGrpSpPr/>
            <p:nvPr/>
          </p:nvGrpSpPr>
          <p:grpSpPr>
            <a:xfrm>
              <a:off x="5840615" y="821372"/>
              <a:ext cx="6351385" cy="6016893"/>
              <a:chOff x="5840615" y="821372"/>
              <a:chExt cx="6351385" cy="6016893"/>
            </a:xfrm>
          </p:grpSpPr>
          <p:pic>
            <p:nvPicPr>
              <p:cNvPr id="3" name="Picture 2">
                <a:extLst>
                  <a:ext uri="{FF2B5EF4-FFF2-40B4-BE49-F238E27FC236}">
                    <a16:creationId xmlns:a16="http://schemas.microsoft.com/office/drawing/2014/main" id="{77A5CAB3-CC0C-4003-A0F3-80BEB34AAE27}"/>
                  </a:ext>
                </a:extLst>
              </p:cNvPr>
              <p:cNvPicPr>
                <a:picLocks noChangeAspect="1"/>
              </p:cNvPicPr>
              <p:nvPr/>
            </p:nvPicPr>
            <p:blipFill>
              <a:blip r:embed="rId4"/>
              <a:stretch>
                <a:fillRect/>
              </a:stretch>
            </p:blipFill>
            <p:spPr>
              <a:xfrm>
                <a:off x="5840615" y="1238190"/>
                <a:ext cx="6351385" cy="5352534"/>
              </a:xfrm>
              <a:prstGeom prst="rect">
                <a:avLst/>
              </a:prstGeom>
            </p:spPr>
          </p:pic>
          <p:sp>
            <p:nvSpPr>
              <p:cNvPr id="4" name="Rectangle 3">
                <a:extLst>
                  <a:ext uri="{FF2B5EF4-FFF2-40B4-BE49-F238E27FC236}">
                    <a16:creationId xmlns:a16="http://schemas.microsoft.com/office/drawing/2014/main" id="{0CFF51AE-3FED-4426-9E1A-67DF7D73455A}"/>
                  </a:ext>
                </a:extLst>
              </p:cNvPr>
              <p:cNvSpPr/>
              <p:nvPr/>
            </p:nvSpPr>
            <p:spPr>
              <a:xfrm>
                <a:off x="7299437" y="6561266"/>
                <a:ext cx="4105163" cy="276999"/>
              </a:xfrm>
              <a:prstGeom prst="rect">
                <a:avLst/>
              </a:prstGeom>
            </p:spPr>
            <p:txBody>
              <a:bodyPr wrap="none">
                <a:spAutoFit/>
              </a:bodyPr>
              <a:lstStyle/>
              <a:p>
                <a:r>
                  <a:rPr lang="en-GB" sz="1200" dirty="0" err="1"/>
                  <a:t>Ameloot</a:t>
                </a:r>
                <a:r>
                  <a:rPr lang="en-GB" sz="1200" i="1" dirty="0"/>
                  <a:t> et al. </a:t>
                </a:r>
                <a:r>
                  <a:rPr lang="en-GB" sz="1200" i="1" dirty="0" err="1"/>
                  <a:t>Angew</a:t>
                </a:r>
                <a:r>
                  <a:rPr lang="en-GB" sz="1200" i="1" dirty="0"/>
                  <a:t>. Chem. Int. Ed</a:t>
                </a:r>
                <a:r>
                  <a:rPr lang="en-GB" sz="1200" dirty="0"/>
                  <a:t>. </a:t>
                </a:r>
                <a:r>
                  <a:rPr lang="en-GB" sz="1200" b="1" dirty="0"/>
                  <a:t>2013</a:t>
                </a:r>
                <a:r>
                  <a:rPr lang="en-GB" sz="1200" dirty="0"/>
                  <a:t>, 52, 401 –405. </a:t>
                </a:r>
              </a:p>
            </p:txBody>
          </p:sp>
          <p:sp>
            <p:nvSpPr>
              <p:cNvPr id="10" name="TextBox 9">
                <a:extLst>
                  <a:ext uri="{FF2B5EF4-FFF2-40B4-BE49-F238E27FC236}">
                    <a16:creationId xmlns:a16="http://schemas.microsoft.com/office/drawing/2014/main" id="{55BB68BA-12A4-4D19-967D-3489F31429D3}"/>
                  </a:ext>
                </a:extLst>
              </p:cNvPr>
              <p:cNvSpPr txBox="1"/>
              <p:nvPr/>
            </p:nvSpPr>
            <p:spPr>
              <a:xfrm>
                <a:off x="8140700" y="821372"/>
                <a:ext cx="1794081" cy="338554"/>
              </a:xfrm>
              <a:prstGeom prst="rect">
                <a:avLst/>
              </a:prstGeom>
              <a:noFill/>
            </p:spPr>
            <p:txBody>
              <a:bodyPr wrap="none" rtlCol="0">
                <a:spAutoFit/>
              </a:bodyPr>
              <a:lstStyle/>
              <a:p>
                <a:r>
                  <a:rPr lang="en-US" sz="1600" b="1" dirty="0">
                    <a:solidFill>
                      <a:schemeClr val="accent1"/>
                    </a:solidFill>
                  </a:rPr>
                  <a:t>Defects in MOFs</a:t>
                </a:r>
                <a:endParaRPr lang="en-GB" sz="1600" b="1" dirty="0">
                  <a:solidFill>
                    <a:schemeClr val="accent1"/>
                  </a:solidFill>
                </a:endParaRPr>
              </a:p>
            </p:txBody>
          </p:sp>
        </p:grpSp>
        <p:sp>
          <p:nvSpPr>
            <p:cNvPr id="19" name="TextBox 18">
              <a:extLst>
                <a:ext uri="{FF2B5EF4-FFF2-40B4-BE49-F238E27FC236}">
                  <a16:creationId xmlns:a16="http://schemas.microsoft.com/office/drawing/2014/main" id="{DFB8B319-7107-4AD5-B7A2-8F6A3A757D50}"/>
                </a:ext>
              </a:extLst>
            </p:cNvPr>
            <p:cNvSpPr txBox="1"/>
            <p:nvPr/>
          </p:nvSpPr>
          <p:spPr>
            <a:xfrm>
              <a:off x="9499600" y="4267200"/>
              <a:ext cx="684803" cy="369332"/>
            </a:xfrm>
            <a:prstGeom prst="rect">
              <a:avLst/>
            </a:prstGeom>
            <a:solidFill>
              <a:schemeClr val="bg2"/>
            </a:solidFill>
          </p:spPr>
          <p:txBody>
            <a:bodyPr wrap="none" rtlCol="0">
              <a:spAutoFit/>
            </a:bodyPr>
            <a:lstStyle/>
            <a:p>
              <a:r>
                <a:rPr lang="en-US" dirty="0"/>
                <a:t>SEM</a:t>
              </a:r>
              <a:endParaRPr lang="en-GB" dirty="0"/>
            </a:p>
          </p:txBody>
        </p:sp>
      </p:grpSp>
    </p:spTree>
    <p:extLst>
      <p:ext uri="{BB962C8B-B14F-4D97-AF65-F5344CB8AC3E}">
        <p14:creationId xmlns:p14="http://schemas.microsoft.com/office/powerpoint/2010/main" val="269489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A5CAB3-CC0C-4003-A0F3-80BEB34AAE27}"/>
              </a:ext>
            </a:extLst>
          </p:cNvPr>
          <p:cNvPicPr>
            <a:picLocks noChangeAspect="1"/>
          </p:cNvPicPr>
          <p:nvPr/>
        </p:nvPicPr>
        <p:blipFill>
          <a:blip r:embed="rId2"/>
          <a:stretch>
            <a:fillRect/>
          </a:stretch>
        </p:blipFill>
        <p:spPr>
          <a:xfrm>
            <a:off x="5840615" y="1238190"/>
            <a:ext cx="6351385" cy="5352534"/>
          </a:xfrm>
          <a:prstGeom prst="rect">
            <a:avLst/>
          </a:prstGeom>
        </p:spPr>
      </p:pic>
      <p:sp>
        <p:nvSpPr>
          <p:cNvPr id="4" name="Rectangle 3">
            <a:extLst>
              <a:ext uri="{FF2B5EF4-FFF2-40B4-BE49-F238E27FC236}">
                <a16:creationId xmlns:a16="http://schemas.microsoft.com/office/drawing/2014/main" id="{0CFF51AE-3FED-4426-9E1A-67DF7D73455A}"/>
              </a:ext>
            </a:extLst>
          </p:cNvPr>
          <p:cNvSpPr/>
          <p:nvPr/>
        </p:nvSpPr>
        <p:spPr>
          <a:xfrm>
            <a:off x="7299437" y="6561266"/>
            <a:ext cx="4105163" cy="276999"/>
          </a:xfrm>
          <a:prstGeom prst="rect">
            <a:avLst/>
          </a:prstGeom>
        </p:spPr>
        <p:txBody>
          <a:bodyPr wrap="none">
            <a:spAutoFit/>
          </a:bodyPr>
          <a:lstStyle/>
          <a:p>
            <a:r>
              <a:rPr lang="en-GB" sz="1200" dirty="0" err="1"/>
              <a:t>Ameloot</a:t>
            </a:r>
            <a:r>
              <a:rPr lang="en-GB" sz="1200" i="1" dirty="0"/>
              <a:t> et al. </a:t>
            </a:r>
            <a:r>
              <a:rPr lang="en-GB" sz="1200" i="1" dirty="0" err="1"/>
              <a:t>Angew</a:t>
            </a:r>
            <a:r>
              <a:rPr lang="en-GB" sz="1200" i="1" dirty="0"/>
              <a:t>. Chem. Int. Ed</a:t>
            </a:r>
            <a:r>
              <a:rPr lang="en-GB" sz="1200" dirty="0"/>
              <a:t>. </a:t>
            </a:r>
            <a:r>
              <a:rPr lang="en-GB" sz="1200" b="1" dirty="0"/>
              <a:t>2013</a:t>
            </a:r>
            <a:r>
              <a:rPr lang="en-GB" sz="1200" dirty="0"/>
              <a:t>, 52, 401 –405. </a:t>
            </a:r>
          </a:p>
        </p:txBody>
      </p:sp>
      <p:sp>
        <p:nvSpPr>
          <p:cNvPr id="7" name="TextBox 6">
            <a:extLst>
              <a:ext uri="{FF2B5EF4-FFF2-40B4-BE49-F238E27FC236}">
                <a16:creationId xmlns:a16="http://schemas.microsoft.com/office/drawing/2014/main" id="{CC08E29A-7E6A-4AFB-ACCA-64905739ED72}"/>
              </a:ext>
            </a:extLst>
          </p:cNvPr>
          <p:cNvSpPr txBox="1"/>
          <p:nvPr/>
        </p:nvSpPr>
        <p:spPr>
          <a:xfrm>
            <a:off x="3625256" y="158234"/>
            <a:ext cx="5014514" cy="400110"/>
          </a:xfrm>
          <a:prstGeom prst="rect">
            <a:avLst/>
          </a:prstGeom>
          <a:noFill/>
        </p:spPr>
        <p:txBody>
          <a:bodyPr wrap="none" rtlCol="0">
            <a:spAutoFit/>
          </a:bodyPr>
          <a:lstStyle/>
          <a:p>
            <a:r>
              <a:rPr lang="en-US" sz="2000" b="1" dirty="0">
                <a:solidFill>
                  <a:schemeClr val="accent1">
                    <a:lumMod val="75000"/>
                  </a:schemeClr>
                </a:solidFill>
              </a:rPr>
              <a:t>Examples of Fluorescence Microscopy</a:t>
            </a:r>
            <a:endParaRPr lang="en-GB" sz="2000" b="1" dirty="0">
              <a:solidFill>
                <a:schemeClr val="accent1">
                  <a:lumMod val="75000"/>
                </a:schemeClr>
              </a:solidFill>
            </a:endParaRPr>
          </a:p>
        </p:txBody>
      </p:sp>
      <p:pic>
        <p:nvPicPr>
          <p:cNvPr id="13" name="Picture 12">
            <a:extLst>
              <a:ext uri="{FF2B5EF4-FFF2-40B4-BE49-F238E27FC236}">
                <a16:creationId xmlns:a16="http://schemas.microsoft.com/office/drawing/2014/main" id="{ED716180-EB56-4FA0-9CC6-E9FAB07A62FF}"/>
              </a:ext>
            </a:extLst>
          </p:cNvPr>
          <p:cNvPicPr>
            <a:picLocks noChangeAspect="1"/>
          </p:cNvPicPr>
          <p:nvPr/>
        </p:nvPicPr>
        <p:blipFill rotWithShape="1">
          <a:blip r:embed="rId3"/>
          <a:srcRect t="31821"/>
          <a:stretch/>
        </p:blipFill>
        <p:spPr>
          <a:xfrm>
            <a:off x="289605" y="868858"/>
            <a:ext cx="3796060" cy="3296742"/>
          </a:xfrm>
          <a:prstGeom prst="rect">
            <a:avLst/>
          </a:prstGeom>
          <a:ln>
            <a:solidFill>
              <a:schemeClr val="accent1"/>
            </a:solidFill>
          </a:ln>
        </p:spPr>
      </p:pic>
      <p:sp>
        <p:nvSpPr>
          <p:cNvPr id="2" name="TextBox 1">
            <a:extLst>
              <a:ext uri="{FF2B5EF4-FFF2-40B4-BE49-F238E27FC236}">
                <a16:creationId xmlns:a16="http://schemas.microsoft.com/office/drawing/2014/main" id="{2479AE27-561D-4A03-AF2E-7B039BFFA05F}"/>
              </a:ext>
            </a:extLst>
          </p:cNvPr>
          <p:cNvSpPr txBox="1"/>
          <p:nvPr/>
        </p:nvSpPr>
        <p:spPr>
          <a:xfrm>
            <a:off x="9499600" y="4267200"/>
            <a:ext cx="684803" cy="369332"/>
          </a:xfrm>
          <a:prstGeom prst="rect">
            <a:avLst/>
          </a:prstGeom>
          <a:solidFill>
            <a:schemeClr val="bg2"/>
          </a:solidFill>
        </p:spPr>
        <p:txBody>
          <a:bodyPr wrap="none" rtlCol="0">
            <a:spAutoFit/>
          </a:bodyPr>
          <a:lstStyle/>
          <a:p>
            <a:r>
              <a:rPr lang="en-US" dirty="0"/>
              <a:t>SEM</a:t>
            </a:r>
            <a:endParaRPr lang="en-GB" dirty="0"/>
          </a:p>
        </p:txBody>
      </p:sp>
      <p:sp>
        <p:nvSpPr>
          <p:cNvPr id="5" name="Rectangle 4">
            <a:extLst>
              <a:ext uri="{FF2B5EF4-FFF2-40B4-BE49-F238E27FC236}">
                <a16:creationId xmlns:a16="http://schemas.microsoft.com/office/drawing/2014/main" id="{903A1008-61FB-4FAC-8C06-37DC600BE6AF}"/>
              </a:ext>
            </a:extLst>
          </p:cNvPr>
          <p:cNvSpPr/>
          <p:nvPr/>
        </p:nvSpPr>
        <p:spPr>
          <a:xfrm>
            <a:off x="464635" y="5969466"/>
            <a:ext cx="5198180" cy="791179"/>
          </a:xfrm>
          <a:prstGeom prst="rect">
            <a:avLst/>
          </a:prstGeom>
          <a:ln>
            <a:solidFill>
              <a:schemeClr val="accent1"/>
            </a:solidFill>
          </a:ln>
        </p:spPr>
        <p:txBody>
          <a:bodyPr wrap="square">
            <a:spAutoFit/>
          </a:bodyPr>
          <a:lstStyle/>
          <a:p>
            <a:pPr>
              <a:lnSpc>
                <a:spcPct val="150000"/>
              </a:lnSpc>
            </a:pPr>
            <a:r>
              <a:rPr lang="en-GB" sz="1600" dirty="0">
                <a:latin typeface="AdvSCASF"/>
              </a:rPr>
              <a:t>Confocal fluorescence imaging of defects in a MOF-5 single</a:t>
            </a:r>
          </a:p>
          <a:p>
            <a:pPr>
              <a:lnSpc>
                <a:spcPct val="150000"/>
              </a:lnSpc>
            </a:pPr>
            <a:r>
              <a:rPr lang="en-GB" sz="1600" dirty="0">
                <a:latin typeface="AdvSCASF"/>
              </a:rPr>
              <a:t>crystal. The red arrows indicate a line defect. </a:t>
            </a:r>
            <a:endParaRPr lang="en-GB" sz="1600" dirty="0"/>
          </a:p>
        </p:txBody>
      </p:sp>
      <p:cxnSp>
        <p:nvCxnSpPr>
          <p:cNvPr id="12" name="Straight Arrow Connector 11">
            <a:extLst>
              <a:ext uri="{FF2B5EF4-FFF2-40B4-BE49-F238E27FC236}">
                <a16:creationId xmlns:a16="http://schemas.microsoft.com/office/drawing/2014/main" id="{E9DAF6F0-D51F-460D-966B-C8A8A416131A}"/>
              </a:ext>
            </a:extLst>
          </p:cNvPr>
          <p:cNvCxnSpPr>
            <a:cxnSpLocks/>
          </p:cNvCxnSpPr>
          <p:nvPr/>
        </p:nvCxnSpPr>
        <p:spPr>
          <a:xfrm flipV="1">
            <a:off x="5662815" y="4165600"/>
            <a:ext cx="849222" cy="18038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76B435A-31DD-4D4B-95FC-89D913F6B7FC}"/>
              </a:ext>
            </a:extLst>
          </p:cNvPr>
          <p:cNvSpPr/>
          <p:nvPr/>
        </p:nvSpPr>
        <p:spPr>
          <a:xfrm>
            <a:off x="289605" y="4655075"/>
            <a:ext cx="5014515" cy="1160511"/>
          </a:xfrm>
          <a:prstGeom prst="rect">
            <a:avLst/>
          </a:prstGeom>
          <a:ln>
            <a:solidFill>
              <a:schemeClr val="accent1"/>
            </a:solidFill>
          </a:ln>
        </p:spPr>
        <p:txBody>
          <a:bodyPr wrap="square">
            <a:spAutoFit/>
          </a:bodyPr>
          <a:lstStyle/>
          <a:p>
            <a:pPr>
              <a:lnSpc>
                <a:spcPct val="150000"/>
              </a:lnSpc>
            </a:pPr>
            <a:r>
              <a:rPr lang="en-GB" sz="1600" dirty="0">
                <a:latin typeface="AdvSCASF"/>
              </a:rPr>
              <a:t>Confocal fluorescence images of HKUST-1 single crystals</a:t>
            </a:r>
          </a:p>
          <a:p>
            <a:pPr>
              <a:lnSpc>
                <a:spcPct val="150000"/>
              </a:lnSpc>
            </a:pPr>
            <a:r>
              <a:rPr lang="en-GB" sz="1600" dirty="0">
                <a:latin typeface="AdvSCASF"/>
              </a:rPr>
              <a:t>demonstrating the introduction of defects upon extending crystallization time. </a:t>
            </a:r>
            <a:endParaRPr lang="en-GB" sz="1600" dirty="0"/>
          </a:p>
        </p:txBody>
      </p:sp>
      <p:cxnSp>
        <p:nvCxnSpPr>
          <p:cNvPr id="17" name="Straight Arrow Connector 16">
            <a:extLst>
              <a:ext uri="{FF2B5EF4-FFF2-40B4-BE49-F238E27FC236}">
                <a16:creationId xmlns:a16="http://schemas.microsoft.com/office/drawing/2014/main" id="{93E00B58-8DC5-44F9-AFD5-1B9758D6F09F}"/>
              </a:ext>
            </a:extLst>
          </p:cNvPr>
          <p:cNvCxnSpPr>
            <a:cxnSpLocks/>
          </p:cNvCxnSpPr>
          <p:nvPr/>
        </p:nvCxnSpPr>
        <p:spPr>
          <a:xfrm flipV="1">
            <a:off x="1981200" y="4165600"/>
            <a:ext cx="0" cy="4894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E212470-7D9D-4DD8-808F-4CBDF5ECA03E}"/>
              </a:ext>
            </a:extLst>
          </p:cNvPr>
          <p:cNvSpPr txBox="1"/>
          <p:nvPr/>
        </p:nvSpPr>
        <p:spPr>
          <a:xfrm>
            <a:off x="8140700" y="821372"/>
            <a:ext cx="1794081" cy="338554"/>
          </a:xfrm>
          <a:prstGeom prst="rect">
            <a:avLst/>
          </a:prstGeom>
          <a:noFill/>
        </p:spPr>
        <p:txBody>
          <a:bodyPr wrap="none" rtlCol="0">
            <a:spAutoFit/>
          </a:bodyPr>
          <a:lstStyle/>
          <a:p>
            <a:r>
              <a:rPr lang="en-US" sz="1600" b="1" dirty="0">
                <a:solidFill>
                  <a:schemeClr val="accent1"/>
                </a:solidFill>
              </a:rPr>
              <a:t>Defects in MOFs</a:t>
            </a:r>
            <a:endParaRPr lang="en-GB" sz="1600" b="1" dirty="0">
              <a:solidFill>
                <a:schemeClr val="accent1"/>
              </a:solidFill>
            </a:endParaRPr>
          </a:p>
        </p:txBody>
      </p:sp>
    </p:spTree>
    <p:extLst>
      <p:ext uri="{BB962C8B-B14F-4D97-AF65-F5344CB8AC3E}">
        <p14:creationId xmlns:p14="http://schemas.microsoft.com/office/powerpoint/2010/main" val="2001729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6B8EACD-E483-469D-BAC4-C6E13B8A9E83}"/>
              </a:ext>
            </a:extLst>
          </p:cNvPr>
          <p:cNvPicPr>
            <a:picLocks noChangeAspect="1"/>
          </p:cNvPicPr>
          <p:nvPr/>
        </p:nvPicPr>
        <p:blipFill rotWithShape="1">
          <a:blip r:embed="rId2">
            <a:extLst>
              <a:ext uri="{28A0092B-C50C-407E-A947-70E740481C1C}">
                <a14:useLocalDpi xmlns:a14="http://schemas.microsoft.com/office/drawing/2010/main" val="0"/>
              </a:ext>
            </a:extLst>
          </a:blip>
          <a:srcRect t="10970"/>
          <a:stretch/>
        </p:blipFill>
        <p:spPr>
          <a:xfrm>
            <a:off x="-18947" y="855406"/>
            <a:ext cx="12235477" cy="6002594"/>
          </a:xfrm>
          <a:prstGeom prst="rect">
            <a:avLst/>
          </a:prstGeom>
        </p:spPr>
      </p:pic>
      <p:sp>
        <p:nvSpPr>
          <p:cNvPr id="14" name="TextBox 13">
            <a:extLst>
              <a:ext uri="{FF2B5EF4-FFF2-40B4-BE49-F238E27FC236}">
                <a16:creationId xmlns:a16="http://schemas.microsoft.com/office/drawing/2014/main" id="{AEAA0492-2D85-43E5-B541-406BB96A690B}"/>
              </a:ext>
            </a:extLst>
          </p:cNvPr>
          <p:cNvSpPr txBox="1"/>
          <p:nvPr/>
        </p:nvSpPr>
        <p:spPr>
          <a:xfrm>
            <a:off x="398718" y="1102287"/>
            <a:ext cx="3412728"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a:t>Contact:</a:t>
            </a:r>
          </a:p>
          <a:p>
            <a:r>
              <a:rPr lang="en-GB"/>
              <a:t>Martin </a:t>
            </a:r>
            <a:r>
              <a:rPr lang="en-GB" err="1"/>
              <a:t>Jönsson-Niedziółka</a:t>
            </a:r>
            <a:endParaRPr lang="en-GB"/>
          </a:p>
          <a:p>
            <a:r>
              <a:rPr lang="en-GB"/>
              <a:t>email: martinj@ichf.edu.pl</a:t>
            </a:r>
          </a:p>
          <a:p>
            <a:r>
              <a:rPr lang="en-GB"/>
              <a:t>Twitter: @</a:t>
            </a:r>
            <a:r>
              <a:rPr lang="en-GB" err="1"/>
              <a:t>DrMartinJN</a:t>
            </a:r>
            <a:endParaRPr lang="en-GB"/>
          </a:p>
        </p:txBody>
      </p:sp>
    </p:spTree>
    <p:extLst>
      <p:ext uri="{BB962C8B-B14F-4D97-AF65-F5344CB8AC3E}">
        <p14:creationId xmlns:p14="http://schemas.microsoft.com/office/powerpoint/2010/main" val="3702498287"/>
      </p:ext>
    </p:extLst>
  </p:cSld>
  <p:clrMapOvr>
    <a:masterClrMapping/>
  </p:clrMapOvr>
  <mc:AlternateContent xmlns:mc="http://schemas.openxmlformats.org/markup-compatibility/2006" xmlns:p14="http://schemas.microsoft.com/office/powerpoint/2010/main">
    <mc:Choice Requires="p14">
      <p:transition spd="slow" p14:dur="2000" advTm="4998"/>
    </mc:Choice>
    <mc:Fallback xmlns="">
      <p:transition spd="slow" advTm="499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F8067E-7BE5-4BF6-B43D-861C09CAAB47}"/>
              </a:ext>
            </a:extLst>
          </p:cNvPr>
          <p:cNvSpPr txBox="1"/>
          <p:nvPr/>
        </p:nvSpPr>
        <p:spPr>
          <a:xfrm>
            <a:off x="4425510" y="561410"/>
            <a:ext cx="3340979" cy="523220"/>
          </a:xfrm>
          <a:prstGeom prst="rect">
            <a:avLst/>
          </a:prstGeom>
          <a:noFill/>
        </p:spPr>
        <p:txBody>
          <a:bodyPr wrap="none" rtlCol="0">
            <a:spAutoFit/>
          </a:bodyPr>
          <a:lstStyle/>
          <a:p>
            <a:r>
              <a:rPr lang="en-US" sz="2800" b="1" dirty="0">
                <a:solidFill>
                  <a:schemeClr val="accent1"/>
                </a:solidFill>
              </a:rPr>
              <a:t>The story so far …</a:t>
            </a:r>
            <a:endParaRPr lang="en-GB" sz="2800" b="1" dirty="0">
              <a:solidFill>
                <a:schemeClr val="accent1"/>
              </a:solidFill>
            </a:endParaRPr>
          </a:p>
        </p:txBody>
      </p:sp>
      <p:grpSp>
        <p:nvGrpSpPr>
          <p:cNvPr id="19" name="Group 18">
            <a:extLst>
              <a:ext uri="{FF2B5EF4-FFF2-40B4-BE49-F238E27FC236}">
                <a16:creationId xmlns:a16="http://schemas.microsoft.com/office/drawing/2014/main" id="{11F4CD24-0DE4-4794-8E98-59F92C6FCE33}"/>
              </a:ext>
            </a:extLst>
          </p:cNvPr>
          <p:cNvGrpSpPr>
            <a:grpSpLocks noChangeAspect="1"/>
          </p:cNvGrpSpPr>
          <p:nvPr/>
        </p:nvGrpSpPr>
        <p:grpSpPr>
          <a:xfrm>
            <a:off x="35763" y="137313"/>
            <a:ext cx="4657044" cy="3028285"/>
            <a:chOff x="195166" y="1844675"/>
            <a:chExt cx="6373732" cy="4144574"/>
          </a:xfrm>
        </p:grpSpPr>
        <p:sp>
          <p:nvSpPr>
            <p:cNvPr id="5" name="TextBox 4">
              <a:extLst>
                <a:ext uri="{FF2B5EF4-FFF2-40B4-BE49-F238E27FC236}">
                  <a16:creationId xmlns:a16="http://schemas.microsoft.com/office/drawing/2014/main" id="{044F0D9A-1DB4-411F-9B4A-39BE00B8D506}"/>
                </a:ext>
              </a:extLst>
            </p:cNvPr>
            <p:cNvSpPr txBox="1"/>
            <p:nvPr/>
          </p:nvSpPr>
          <p:spPr>
            <a:xfrm>
              <a:off x="196567" y="1844675"/>
              <a:ext cx="902811" cy="369332"/>
            </a:xfrm>
            <a:prstGeom prst="rect">
              <a:avLst/>
            </a:prstGeom>
            <a:noFill/>
          </p:spPr>
          <p:txBody>
            <a:bodyPr wrap="none" rtlCol="0">
              <a:spAutoFit/>
            </a:bodyPr>
            <a:lstStyle/>
            <a:p>
              <a:r>
                <a:rPr lang="en-US" b="1" dirty="0">
                  <a:solidFill>
                    <a:schemeClr val="accent1"/>
                  </a:solidFill>
                </a:rPr>
                <a:t>Optics</a:t>
              </a:r>
              <a:endParaRPr lang="en-GB" b="1" dirty="0">
                <a:solidFill>
                  <a:schemeClr val="accent1"/>
                </a:solidFill>
              </a:endParaRPr>
            </a:p>
          </p:txBody>
        </p:sp>
        <p:grpSp>
          <p:nvGrpSpPr>
            <p:cNvPr id="18" name="Group 17">
              <a:extLst>
                <a:ext uri="{FF2B5EF4-FFF2-40B4-BE49-F238E27FC236}">
                  <a16:creationId xmlns:a16="http://schemas.microsoft.com/office/drawing/2014/main" id="{203768D0-8EEE-4E2F-97EC-095B06A35AFE}"/>
                </a:ext>
              </a:extLst>
            </p:cNvPr>
            <p:cNvGrpSpPr/>
            <p:nvPr/>
          </p:nvGrpSpPr>
          <p:grpSpPr>
            <a:xfrm>
              <a:off x="195166" y="2321441"/>
              <a:ext cx="6373732" cy="3667808"/>
              <a:chOff x="195166" y="2321441"/>
              <a:chExt cx="6373732" cy="3667808"/>
            </a:xfrm>
          </p:grpSpPr>
          <p:pic>
            <p:nvPicPr>
              <p:cNvPr id="15" name="Picture 14">
                <a:extLst>
                  <a:ext uri="{FF2B5EF4-FFF2-40B4-BE49-F238E27FC236}">
                    <a16:creationId xmlns:a16="http://schemas.microsoft.com/office/drawing/2014/main" id="{E31038CB-AEFE-4A17-AC7C-00B3A5B5AB3D}"/>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0046" b="13318"/>
              <a:stretch/>
            </p:blipFill>
            <p:spPr>
              <a:xfrm>
                <a:off x="4560849" y="4048634"/>
                <a:ext cx="1883658" cy="1940615"/>
              </a:xfrm>
              <a:prstGeom prst="rect">
                <a:avLst/>
              </a:prstGeom>
            </p:spPr>
          </p:pic>
          <p:cxnSp>
            <p:nvCxnSpPr>
              <p:cNvPr id="7" name="Straight Connector 6">
                <a:extLst>
                  <a:ext uri="{FF2B5EF4-FFF2-40B4-BE49-F238E27FC236}">
                    <a16:creationId xmlns:a16="http://schemas.microsoft.com/office/drawing/2014/main" id="{5D23F086-C2B7-4AA7-9FF6-775F42055848}"/>
                  </a:ext>
                </a:extLst>
              </p:cNvPr>
              <p:cNvCxnSpPr>
                <a:cxnSpLocks/>
              </p:cNvCxnSpPr>
              <p:nvPr/>
            </p:nvCxnSpPr>
            <p:spPr>
              <a:xfrm>
                <a:off x="1099378" y="2846307"/>
                <a:ext cx="358438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Freeform: Shape 7">
                <a:extLst>
                  <a:ext uri="{FF2B5EF4-FFF2-40B4-BE49-F238E27FC236}">
                    <a16:creationId xmlns:a16="http://schemas.microsoft.com/office/drawing/2014/main" id="{5F540538-F50A-47F2-A541-F8AB06B112B1}"/>
                  </a:ext>
                </a:extLst>
              </p:cNvPr>
              <p:cNvSpPr/>
              <p:nvPr/>
            </p:nvSpPr>
            <p:spPr>
              <a:xfrm>
                <a:off x="1259840" y="2321441"/>
                <a:ext cx="3362960" cy="955158"/>
              </a:xfrm>
              <a:custGeom>
                <a:avLst/>
                <a:gdLst>
                  <a:gd name="connsiteX0" fmla="*/ 0 w 3362960"/>
                  <a:gd name="connsiteY0" fmla="*/ 955158 h 955158"/>
                  <a:gd name="connsiteX1" fmla="*/ 447040 w 3362960"/>
                  <a:gd name="connsiteY1" fmla="*/ 118 h 955158"/>
                  <a:gd name="connsiteX2" fmla="*/ 843280 w 3362960"/>
                  <a:gd name="connsiteY2" fmla="*/ 884038 h 955158"/>
                  <a:gd name="connsiteX3" fmla="*/ 1178560 w 3362960"/>
                  <a:gd name="connsiteY3" fmla="*/ 101718 h 955158"/>
                  <a:gd name="connsiteX4" fmla="*/ 1524000 w 3362960"/>
                  <a:gd name="connsiteY4" fmla="*/ 823078 h 955158"/>
                  <a:gd name="connsiteX5" fmla="*/ 1889760 w 3362960"/>
                  <a:gd name="connsiteY5" fmla="*/ 71238 h 955158"/>
                  <a:gd name="connsiteX6" fmla="*/ 2194560 w 3362960"/>
                  <a:gd name="connsiteY6" fmla="*/ 792598 h 955158"/>
                  <a:gd name="connsiteX7" fmla="*/ 2550160 w 3362960"/>
                  <a:gd name="connsiteY7" fmla="*/ 172838 h 955158"/>
                  <a:gd name="connsiteX8" fmla="*/ 2773680 w 3362960"/>
                  <a:gd name="connsiteY8" fmla="*/ 792598 h 955158"/>
                  <a:gd name="connsiteX9" fmla="*/ 3068320 w 3362960"/>
                  <a:gd name="connsiteY9" fmla="*/ 101718 h 955158"/>
                  <a:gd name="connsiteX10" fmla="*/ 3342640 w 3362960"/>
                  <a:gd name="connsiteY10" fmla="*/ 741798 h 955158"/>
                  <a:gd name="connsiteX11" fmla="*/ 3342640 w 3362960"/>
                  <a:gd name="connsiteY11" fmla="*/ 741798 h 955158"/>
                  <a:gd name="connsiteX12" fmla="*/ 3362960 w 3362960"/>
                  <a:gd name="connsiteY12" fmla="*/ 762118 h 955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2960" h="955158">
                    <a:moveTo>
                      <a:pt x="0" y="955158"/>
                    </a:moveTo>
                    <a:cubicBezTo>
                      <a:pt x="153246" y="483564"/>
                      <a:pt x="306493" y="11971"/>
                      <a:pt x="447040" y="118"/>
                    </a:cubicBezTo>
                    <a:cubicBezTo>
                      <a:pt x="587587" y="-11735"/>
                      <a:pt x="721360" y="867105"/>
                      <a:pt x="843280" y="884038"/>
                    </a:cubicBezTo>
                    <a:cubicBezTo>
                      <a:pt x="965200" y="900971"/>
                      <a:pt x="1065107" y="111878"/>
                      <a:pt x="1178560" y="101718"/>
                    </a:cubicBezTo>
                    <a:cubicBezTo>
                      <a:pt x="1292013" y="91558"/>
                      <a:pt x="1405467" y="828158"/>
                      <a:pt x="1524000" y="823078"/>
                    </a:cubicBezTo>
                    <a:cubicBezTo>
                      <a:pt x="1642533" y="817998"/>
                      <a:pt x="1778000" y="76318"/>
                      <a:pt x="1889760" y="71238"/>
                    </a:cubicBezTo>
                    <a:cubicBezTo>
                      <a:pt x="2001520" y="66158"/>
                      <a:pt x="2084493" y="775665"/>
                      <a:pt x="2194560" y="792598"/>
                    </a:cubicBezTo>
                    <a:cubicBezTo>
                      <a:pt x="2304627" y="809531"/>
                      <a:pt x="2453640" y="172838"/>
                      <a:pt x="2550160" y="172838"/>
                    </a:cubicBezTo>
                    <a:cubicBezTo>
                      <a:pt x="2646680" y="172838"/>
                      <a:pt x="2687320" y="804451"/>
                      <a:pt x="2773680" y="792598"/>
                    </a:cubicBezTo>
                    <a:cubicBezTo>
                      <a:pt x="2860040" y="780745"/>
                      <a:pt x="2973493" y="110185"/>
                      <a:pt x="3068320" y="101718"/>
                    </a:cubicBezTo>
                    <a:cubicBezTo>
                      <a:pt x="3163147" y="93251"/>
                      <a:pt x="3342640" y="741798"/>
                      <a:pt x="3342640" y="741798"/>
                    </a:cubicBezTo>
                    <a:lnTo>
                      <a:pt x="3342640" y="741798"/>
                    </a:lnTo>
                    <a:lnTo>
                      <a:pt x="3362960" y="762118"/>
                    </a:lnTo>
                  </a:path>
                </a:pathLst>
              </a:cu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6B0CA58-A622-423A-AB21-CC780FCD9596}"/>
                  </a:ext>
                </a:extLst>
              </p:cNvPr>
              <p:cNvSpPr/>
              <p:nvPr/>
            </p:nvSpPr>
            <p:spPr>
              <a:xfrm>
                <a:off x="1808480" y="2734547"/>
                <a:ext cx="213360" cy="223520"/>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04CB5FB0-580F-4A57-8D2B-6D18CB8ADDCE}"/>
                  </a:ext>
                </a:extLst>
              </p:cNvPr>
              <p:cNvSpPr txBox="1"/>
              <p:nvPr/>
            </p:nvSpPr>
            <p:spPr>
              <a:xfrm>
                <a:off x="195166" y="3510559"/>
                <a:ext cx="6373732" cy="800335"/>
              </a:xfrm>
              <a:prstGeom prst="rect">
                <a:avLst/>
              </a:prstGeom>
              <a:noFill/>
            </p:spPr>
            <p:txBody>
              <a:bodyPr wrap="none" rtlCol="0">
                <a:spAutoFit/>
              </a:bodyPr>
              <a:lstStyle/>
              <a:p>
                <a:r>
                  <a:rPr lang="en-US" sz="1600" dirty="0"/>
                  <a:t>             Ray	   –           Waves   -   Particles</a:t>
                </a:r>
              </a:p>
              <a:p>
                <a:r>
                  <a:rPr lang="en-US" sz="1600" dirty="0"/>
                  <a:t>(</a:t>
                </a:r>
                <a:r>
                  <a:rPr lang="en-US" sz="1600" i="1" dirty="0"/>
                  <a:t>geometrical optics</a:t>
                </a:r>
                <a:r>
                  <a:rPr lang="en-US" sz="1600" dirty="0"/>
                  <a:t>)	                    (</a:t>
                </a:r>
                <a:r>
                  <a:rPr lang="en-US" sz="1600" i="1" dirty="0"/>
                  <a:t>physical optics</a:t>
                </a:r>
                <a:r>
                  <a:rPr lang="en-US" sz="1600" dirty="0"/>
                  <a:t>)</a:t>
                </a:r>
                <a:endParaRPr lang="en-GB" sz="1600" dirty="0"/>
              </a:p>
            </p:txBody>
          </p:sp>
        </p:grpSp>
      </p:grpSp>
      <p:cxnSp>
        <p:nvCxnSpPr>
          <p:cNvPr id="21" name="Straight Arrow Connector 20">
            <a:extLst>
              <a:ext uri="{FF2B5EF4-FFF2-40B4-BE49-F238E27FC236}">
                <a16:creationId xmlns:a16="http://schemas.microsoft.com/office/drawing/2014/main" id="{EA37F335-6731-4ECF-B093-F42761A1EA25}"/>
              </a:ext>
            </a:extLst>
          </p:cNvPr>
          <p:cNvCxnSpPr>
            <a:cxnSpLocks noChangeAspect="1"/>
            <a:endCxn id="22" idx="0"/>
          </p:cNvCxnSpPr>
          <p:nvPr/>
        </p:nvCxnSpPr>
        <p:spPr>
          <a:xfrm flipH="1">
            <a:off x="433966" y="2137376"/>
            <a:ext cx="563554" cy="5852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DFF9BD9-B493-4130-9A1F-F26428377AF3}"/>
              </a:ext>
            </a:extLst>
          </p:cNvPr>
          <p:cNvSpPr txBox="1">
            <a:spLocks noChangeAspect="1"/>
          </p:cNvSpPr>
          <p:nvPr/>
        </p:nvSpPr>
        <p:spPr>
          <a:xfrm>
            <a:off x="-31725" y="2722608"/>
            <a:ext cx="931381" cy="369332"/>
          </a:xfrm>
          <a:prstGeom prst="rect">
            <a:avLst/>
          </a:prstGeom>
          <a:noFill/>
        </p:spPr>
        <p:txBody>
          <a:bodyPr wrap="square" rtlCol="0">
            <a:spAutoFit/>
          </a:bodyPr>
          <a:lstStyle/>
          <a:p>
            <a:r>
              <a:rPr lang="en-US" sz="1200" dirty="0"/>
              <a:t>Reflection</a:t>
            </a:r>
            <a:r>
              <a:rPr lang="en-US" dirty="0"/>
              <a:t> </a:t>
            </a:r>
            <a:endParaRPr lang="en-GB" dirty="0"/>
          </a:p>
        </p:txBody>
      </p:sp>
      <p:sp>
        <p:nvSpPr>
          <p:cNvPr id="23" name="TextBox 22">
            <a:extLst>
              <a:ext uri="{FF2B5EF4-FFF2-40B4-BE49-F238E27FC236}">
                <a16:creationId xmlns:a16="http://schemas.microsoft.com/office/drawing/2014/main" id="{951EE0F0-CDA5-4813-9AE4-9793EECBA499}"/>
              </a:ext>
            </a:extLst>
          </p:cNvPr>
          <p:cNvSpPr txBox="1">
            <a:spLocks noChangeAspect="1"/>
          </p:cNvSpPr>
          <p:nvPr/>
        </p:nvSpPr>
        <p:spPr>
          <a:xfrm>
            <a:off x="1031461" y="2722598"/>
            <a:ext cx="950121" cy="369332"/>
          </a:xfrm>
          <a:prstGeom prst="rect">
            <a:avLst/>
          </a:prstGeom>
          <a:noFill/>
        </p:spPr>
        <p:txBody>
          <a:bodyPr wrap="square" rtlCol="0">
            <a:spAutoFit/>
          </a:bodyPr>
          <a:lstStyle/>
          <a:p>
            <a:r>
              <a:rPr lang="en-US" sz="1200" dirty="0"/>
              <a:t>Refraction</a:t>
            </a:r>
            <a:r>
              <a:rPr lang="en-US" dirty="0"/>
              <a:t> </a:t>
            </a:r>
            <a:endParaRPr lang="en-GB" dirty="0"/>
          </a:p>
        </p:txBody>
      </p:sp>
      <p:cxnSp>
        <p:nvCxnSpPr>
          <p:cNvPr id="25" name="Straight Arrow Connector 24">
            <a:extLst>
              <a:ext uri="{FF2B5EF4-FFF2-40B4-BE49-F238E27FC236}">
                <a16:creationId xmlns:a16="http://schemas.microsoft.com/office/drawing/2014/main" id="{E9B42DC7-C188-450A-A4D6-A6E762B359AD}"/>
              </a:ext>
            </a:extLst>
          </p:cNvPr>
          <p:cNvCxnSpPr>
            <a:cxnSpLocks noChangeAspect="1"/>
            <a:endCxn id="23" idx="0"/>
          </p:cNvCxnSpPr>
          <p:nvPr/>
        </p:nvCxnSpPr>
        <p:spPr>
          <a:xfrm>
            <a:off x="1121861" y="2130908"/>
            <a:ext cx="384661" cy="591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075138A-6255-4875-845D-7469C05F8066}"/>
              </a:ext>
            </a:extLst>
          </p:cNvPr>
          <p:cNvCxnSpPr>
            <a:cxnSpLocks noChangeAspect="1"/>
            <a:endCxn id="31" idx="0"/>
          </p:cNvCxnSpPr>
          <p:nvPr/>
        </p:nvCxnSpPr>
        <p:spPr>
          <a:xfrm flipH="1">
            <a:off x="3022731" y="3010718"/>
            <a:ext cx="451023" cy="3398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30ACB59-B007-472B-9A0A-88B6B9BE9A88}"/>
              </a:ext>
            </a:extLst>
          </p:cNvPr>
          <p:cNvSpPr txBox="1">
            <a:spLocks noChangeAspect="1"/>
          </p:cNvSpPr>
          <p:nvPr/>
        </p:nvSpPr>
        <p:spPr>
          <a:xfrm>
            <a:off x="2530343" y="3350552"/>
            <a:ext cx="984775" cy="276999"/>
          </a:xfrm>
          <a:prstGeom prst="rect">
            <a:avLst/>
          </a:prstGeom>
          <a:noFill/>
        </p:spPr>
        <p:txBody>
          <a:bodyPr wrap="square" rtlCol="0">
            <a:spAutoFit/>
          </a:bodyPr>
          <a:lstStyle/>
          <a:p>
            <a:r>
              <a:rPr lang="en-US" sz="1200" dirty="0"/>
              <a:t>Diffraction</a:t>
            </a:r>
            <a:endParaRPr lang="en-GB" sz="1200" dirty="0"/>
          </a:p>
        </p:txBody>
      </p:sp>
      <p:cxnSp>
        <p:nvCxnSpPr>
          <p:cNvPr id="33" name="Straight Arrow Connector 32">
            <a:extLst>
              <a:ext uri="{FF2B5EF4-FFF2-40B4-BE49-F238E27FC236}">
                <a16:creationId xmlns:a16="http://schemas.microsoft.com/office/drawing/2014/main" id="{041DBA4D-8F41-40E4-8EEE-0DB0C0869D2A}"/>
              </a:ext>
            </a:extLst>
          </p:cNvPr>
          <p:cNvCxnSpPr>
            <a:cxnSpLocks noChangeAspect="1"/>
            <a:endCxn id="34" idx="0"/>
          </p:cNvCxnSpPr>
          <p:nvPr/>
        </p:nvCxnSpPr>
        <p:spPr>
          <a:xfrm flipH="1">
            <a:off x="3588829" y="3222759"/>
            <a:ext cx="192957" cy="4290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D7CAAEB-CC1F-4A8B-81C4-19A25FE07D5E}"/>
              </a:ext>
            </a:extLst>
          </p:cNvPr>
          <p:cNvSpPr txBox="1">
            <a:spLocks noChangeAspect="1"/>
          </p:cNvSpPr>
          <p:nvPr/>
        </p:nvSpPr>
        <p:spPr>
          <a:xfrm>
            <a:off x="3071603" y="3651839"/>
            <a:ext cx="1034451" cy="276999"/>
          </a:xfrm>
          <a:prstGeom prst="rect">
            <a:avLst/>
          </a:prstGeom>
          <a:noFill/>
        </p:spPr>
        <p:txBody>
          <a:bodyPr wrap="square" rtlCol="0">
            <a:spAutoFit/>
          </a:bodyPr>
          <a:lstStyle/>
          <a:p>
            <a:r>
              <a:rPr lang="en-US" sz="1200" dirty="0"/>
              <a:t>Interference</a:t>
            </a:r>
            <a:endParaRPr lang="en-GB" sz="1200" dirty="0"/>
          </a:p>
        </p:txBody>
      </p:sp>
      <p:cxnSp>
        <p:nvCxnSpPr>
          <p:cNvPr id="37" name="Straight Arrow Connector 36">
            <a:extLst>
              <a:ext uri="{FF2B5EF4-FFF2-40B4-BE49-F238E27FC236}">
                <a16:creationId xmlns:a16="http://schemas.microsoft.com/office/drawing/2014/main" id="{9E46B0F0-7478-4426-B875-D84EA4EFF1B2}"/>
              </a:ext>
            </a:extLst>
          </p:cNvPr>
          <p:cNvCxnSpPr>
            <a:cxnSpLocks noChangeAspect="1"/>
          </p:cNvCxnSpPr>
          <p:nvPr/>
        </p:nvCxnSpPr>
        <p:spPr>
          <a:xfrm>
            <a:off x="4048451" y="2915843"/>
            <a:ext cx="352331" cy="4048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55B72449-5000-48C4-9D81-E3381D5DD4D9}"/>
              </a:ext>
            </a:extLst>
          </p:cNvPr>
          <p:cNvSpPr txBox="1">
            <a:spLocks noChangeAspect="1"/>
          </p:cNvSpPr>
          <p:nvPr/>
        </p:nvSpPr>
        <p:spPr>
          <a:xfrm>
            <a:off x="3833325" y="3330058"/>
            <a:ext cx="1034443" cy="276999"/>
          </a:xfrm>
          <a:prstGeom prst="rect">
            <a:avLst/>
          </a:prstGeom>
          <a:noFill/>
        </p:spPr>
        <p:txBody>
          <a:bodyPr wrap="square" rtlCol="0">
            <a:spAutoFit/>
          </a:bodyPr>
          <a:lstStyle/>
          <a:p>
            <a:r>
              <a:rPr lang="en-US" sz="1200" dirty="0" err="1"/>
              <a:t>Polarisation</a:t>
            </a:r>
            <a:endParaRPr lang="en-GB" sz="1200" dirty="0"/>
          </a:p>
        </p:txBody>
      </p:sp>
      <p:sp>
        <p:nvSpPr>
          <p:cNvPr id="27" name="TextBox 26">
            <a:extLst>
              <a:ext uri="{FF2B5EF4-FFF2-40B4-BE49-F238E27FC236}">
                <a16:creationId xmlns:a16="http://schemas.microsoft.com/office/drawing/2014/main" id="{CF798832-4E36-4F3D-A4E6-5FB42BCA0808}"/>
              </a:ext>
            </a:extLst>
          </p:cNvPr>
          <p:cNvSpPr txBox="1"/>
          <p:nvPr/>
        </p:nvSpPr>
        <p:spPr>
          <a:xfrm>
            <a:off x="197499" y="5258040"/>
            <a:ext cx="4007828" cy="461665"/>
          </a:xfrm>
          <a:prstGeom prst="rect">
            <a:avLst/>
          </a:prstGeom>
          <a:solidFill>
            <a:schemeClr val="bg2"/>
          </a:solidFill>
          <a:ln>
            <a:solidFill>
              <a:schemeClr val="accent1"/>
            </a:solidFill>
          </a:ln>
        </p:spPr>
        <p:txBody>
          <a:bodyPr wrap="none" rtlCol="0">
            <a:spAutoFit/>
          </a:bodyPr>
          <a:lstStyle/>
          <a:p>
            <a:r>
              <a:rPr lang="en-US" sz="2400" b="1" dirty="0"/>
              <a:t>magnification ≠ resolution</a:t>
            </a:r>
          </a:p>
        </p:txBody>
      </p:sp>
      <p:pic>
        <p:nvPicPr>
          <p:cNvPr id="29" name="Picture 28">
            <a:extLst>
              <a:ext uri="{FF2B5EF4-FFF2-40B4-BE49-F238E27FC236}">
                <a16:creationId xmlns:a16="http://schemas.microsoft.com/office/drawing/2014/main" id="{9F634C86-44FA-4768-90D0-ED36DC46E052}"/>
              </a:ext>
            </a:extLst>
          </p:cNvPr>
          <p:cNvPicPr>
            <a:picLocks noChangeAspect="1"/>
          </p:cNvPicPr>
          <p:nvPr/>
        </p:nvPicPr>
        <p:blipFill>
          <a:blip r:embed="rId4"/>
          <a:stretch>
            <a:fillRect/>
          </a:stretch>
        </p:blipFill>
        <p:spPr>
          <a:xfrm>
            <a:off x="7943998" y="93138"/>
            <a:ext cx="4169919" cy="2783331"/>
          </a:xfrm>
          <a:prstGeom prst="rect">
            <a:avLst/>
          </a:prstGeom>
          <a:ln>
            <a:solidFill>
              <a:schemeClr val="accent1"/>
            </a:solidFill>
          </a:ln>
        </p:spPr>
      </p:pic>
      <p:pic>
        <p:nvPicPr>
          <p:cNvPr id="32" name="Picture 31">
            <a:extLst>
              <a:ext uri="{FF2B5EF4-FFF2-40B4-BE49-F238E27FC236}">
                <a16:creationId xmlns:a16="http://schemas.microsoft.com/office/drawing/2014/main" id="{44175AEF-7BD0-4361-A94F-923CF65E82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8252" y="2886629"/>
            <a:ext cx="3145351" cy="2701775"/>
          </a:xfrm>
          <a:prstGeom prst="rect">
            <a:avLst/>
          </a:prstGeom>
          <a:ln>
            <a:solidFill>
              <a:schemeClr val="accent1"/>
            </a:solidFill>
          </a:ln>
        </p:spPr>
      </p:pic>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E63E35F3-E642-47EA-A2FF-B20BF244A38D}"/>
                  </a:ext>
                </a:extLst>
              </p:cNvPr>
              <p:cNvSpPr/>
              <p:nvPr/>
            </p:nvSpPr>
            <p:spPr>
              <a:xfrm>
                <a:off x="-14840" y="4107436"/>
                <a:ext cx="4432507" cy="1113831"/>
              </a:xfrm>
              <a:prstGeom prst="rect">
                <a:avLst/>
              </a:prstGeom>
            </p:spPr>
            <p:txBody>
              <a:bodyPr wrap="square">
                <a:spAutoFit/>
              </a:bodyPr>
              <a:lstStyle/>
              <a:p>
                <a:pPr algn="ctr">
                  <a:lnSpc>
                    <a:spcPct val="150000"/>
                  </a:lnSpc>
                </a:pPr>
                <a:r>
                  <a:rPr lang="en-US" sz="1600" b="1" dirty="0"/>
                  <a:t>Numerical Aperture (NA)</a:t>
                </a:r>
                <a:r>
                  <a:rPr lang="en-US" sz="1600" dirty="0"/>
                  <a:t>: </a:t>
                </a:r>
                <a14:m>
                  <m:oMath xmlns:m="http://schemas.openxmlformats.org/officeDocument/2006/math">
                    <m:r>
                      <a:rPr lang="en-US" i="1">
                        <a:latin typeface="Cambria Math" panose="02040503050406030204" pitchFamily="18" charset="0"/>
                      </a:rPr>
                      <m:t>𝑁𝐴</m:t>
                    </m:r>
                    <m:r>
                      <a:rPr lang="en-US" i="1">
                        <a:latin typeface="Cambria Math" panose="02040503050406030204" pitchFamily="18" charset="0"/>
                      </a:rPr>
                      <m:t>=</m:t>
                    </m:r>
                    <m:r>
                      <a:rPr lang="en-US" i="1">
                        <a:latin typeface="Cambria Math" panose="02040503050406030204" pitchFamily="18" charset="0"/>
                      </a:rPr>
                      <m:t>𝜂</m:t>
                    </m:r>
                    <m:r>
                      <a:rPr lang="en-US" i="1">
                        <a:latin typeface="Cambria Math" panose="02040503050406030204" pitchFamily="18" charset="0"/>
                      </a:rPr>
                      <m:t>∙</m:t>
                    </m:r>
                    <m:func>
                      <m:funcPr>
                        <m:ctrlPr>
                          <a:rPr lang="de-DE" i="1">
                            <a:latin typeface="Cambria Math" panose="02040503050406030204" pitchFamily="18" charset="0"/>
                          </a:rPr>
                        </m:ctrlPr>
                      </m:funcPr>
                      <m:fName>
                        <m:r>
                          <m:rPr>
                            <m:sty m:val="p"/>
                          </m:rPr>
                          <a:rPr lang="en-US">
                            <a:latin typeface="Cambria Math" panose="02040503050406030204" pitchFamily="18" charset="0"/>
                          </a:rPr>
                          <m:t>sin</m:t>
                        </m:r>
                      </m:fName>
                      <m:e>
                        <m:r>
                          <a:rPr lang="en-US" i="1">
                            <a:latin typeface="Cambria Math" panose="02040503050406030204" pitchFamily="18" charset="0"/>
                          </a:rPr>
                          <m:t>𝛼</m:t>
                        </m:r>
                      </m:e>
                    </m:func>
                  </m:oMath>
                </a14:m>
                <a:r>
                  <a:rPr lang="de-DE" dirty="0"/>
                  <a:t> </a:t>
                </a:r>
              </a:p>
              <a:p>
                <a:pPr algn="ctr">
                  <a:lnSpc>
                    <a:spcPct val="150000"/>
                  </a:lnSpc>
                </a:pPr>
                <a:r>
                  <a:rPr lang="en-US" b="1" dirty="0"/>
                  <a:t>Abbe equation</a:t>
                </a:r>
                <a14:m>
                  <m:oMath xmlns:m="http://schemas.openxmlformats.org/officeDocument/2006/math">
                    <m:r>
                      <a:rPr lang="en-US" b="1">
                        <a:latin typeface="Cambria Math" panose="02040503050406030204" pitchFamily="18" charset="0"/>
                      </a:rPr>
                      <m:t>: </m:t>
                    </m:r>
                    <m:r>
                      <a:rPr lang="en-US" i="1">
                        <a:latin typeface="Cambria Math" panose="02040503050406030204" pitchFamily="18" charset="0"/>
                      </a:rPr>
                      <m:t>∆</m:t>
                    </m:r>
                    <m:r>
                      <a:rPr lang="en-US" i="1">
                        <a:latin typeface="Cambria Math" panose="02040503050406030204" pitchFamily="18" charset="0"/>
                      </a:rPr>
                      <m:t>𝑟</m:t>
                    </m:r>
                    <m:r>
                      <a:rPr lang="en-US" i="1">
                        <a:latin typeface="Cambria Math" panose="02040503050406030204" pitchFamily="18" charset="0"/>
                      </a:rPr>
                      <m:t>=</m:t>
                    </m:r>
                    <m:f>
                      <m:fPr>
                        <m:ctrlPr>
                          <a:rPr lang="de-DE" i="1">
                            <a:latin typeface="Cambria Math" panose="02040503050406030204" pitchFamily="18" charset="0"/>
                          </a:rPr>
                        </m:ctrlPr>
                      </m:fPr>
                      <m:num>
                        <m:r>
                          <a:rPr lang="en-US" i="1">
                            <a:latin typeface="Cambria Math" panose="02040503050406030204" pitchFamily="18" charset="0"/>
                          </a:rPr>
                          <m:t>𝜆</m:t>
                        </m:r>
                      </m:num>
                      <m:den>
                        <m:r>
                          <a:rPr lang="en-US" i="1">
                            <a:latin typeface="Cambria Math" panose="02040503050406030204" pitchFamily="18" charset="0"/>
                          </a:rPr>
                          <m:t>2</m:t>
                        </m:r>
                        <m:r>
                          <a:rPr lang="en-US" i="1">
                            <a:latin typeface="Cambria Math" panose="02040503050406030204" pitchFamily="18" charset="0"/>
                          </a:rPr>
                          <m:t>𝜂</m:t>
                        </m:r>
                        <m:r>
                          <a:rPr lang="en-US" i="1">
                            <a:latin typeface="Cambria Math" panose="02040503050406030204" pitchFamily="18" charset="0"/>
                          </a:rPr>
                          <m:t>∙</m:t>
                        </m:r>
                        <m:func>
                          <m:funcPr>
                            <m:ctrlPr>
                              <a:rPr lang="de-DE" i="1">
                                <a:latin typeface="Cambria Math" panose="02040503050406030204" pitchFamily="18" charset="0"/>
                              </a:rPr>
                            </m:ctrlPr>
                          </m:funcPr>
                          <m:fName>
                            <m:r>
                              <m:rPr>
                                <m:sty m:val="p"/>
                              </m:rPr>
                              <a:rPr lang="en-US">
                                <a:latin typeface="Cambria Math" panose="02040503050406030204" pitchFamily="18" charset="0"/>
                              </a:rPr>
                              <m:t>sin</m:t>
                            </m:r>
                          </m:fName>
                          <m:e>
                            <m:r>
                              <a:rPr lang="en-US" i="1">
                                <a:latin typeface="Cambria Math" panose="02040503050406030204" pitchFamily="18" charset="0"/>
                              </a:rPr>
                              <m:t>𝛼</m:t>
                            </m:r>
                          </m:e>
                        </m:func>
                      </m:den>
                    </m:f>
                  </m:oMath>
                </a14:m>
                <a:r>
                  <a:rPr lang="en-US" dirty="0"/>
                  <a:t> </a:t>
                </a:r>
                <a:endParaRPr lang="en-US" i="1" dirty="0">
                  <a:latin typeface="Cambria Math" panose="02040503050406030204" pitchFamily="18" charset="0"/>
                </a:endParaRPr>
              </a:p>
            </p:txBody>
          </p:sp>
        </mc:Choice>
        <mc:Fallback xmlns="">
          <p:sp>
            <p:nvSpPr>
              <p:cNvPr id="17" name="Rectangle 16">
                <a:extLst>
                  <a:ext uri="{FF2B5EF4-FFF2-40B4-BE49-F238E27FC236}">
                    <a16:creationId xmlns:a16="http://schemas.microsoft.com/office/drawing/2014/main" id="{E63E35F3-E642-47EA-A2FF-B20BF244A38D}"/>
                  </a:ext>
                </a:extLst>
              </p:cNvPr>
              <p:cNvSpPr>
                <a:spLocks noRot="1" noChangeAspect="1" noMove="1" noResize="1" noEditPoints="1" noAdjustHandles="1" noChangeArrowheads="1" noChangeShapeType="1" noTextEdit="1"/>
              </p:cNvSpPr>
              <p:nvPr/>
            </p:nvSpPr>
            <p:spPr>
              <a:xfrm>
                <a:off x="-14840" y="4107436"/>
                <a:ext cx="4432507" cy="1113831"/>
              </a:xfrm>
              <a:prstGeom prst="rect">
                <a:avLst/>
              </a:prstGeom>
              <a:blipFill>
                <a:blip r:embed="rId6"/>
                <a:stretch>
                  <a:fillRect b="-1639"/>
                </a:stretch>
              </a:blipFill>
            </p:spPr>
            <p:txBody>
              <a:bodyPr/>
              <a:lstStyle/>
              <a:p>
                <a:r>
                  <a:rPr lang="en-US">
                    <a:noFill/>
                  </a:rPr>
                  <a:t> </a:t>
                </a:r>
              </a:p>
            </p:txBody>
          </p:sp>
        </mc:Fallback>
      </mc:AlternateContent>
      <p:sp>
        <p:nvSpPr>
          <p:cNvPr id="13" name="Arrow: Left-Right 12">
            <a:extLst>
              <a:ext uri="{FF2B5EF4-FFF2-40B4-BE49-F238E27FC236}">
                <a16:creationId xmlns:a16="http://schemas.microsoft.com/office/drawing/2014/main" id="{51EECE9A-8895-4214-BDF3-D03D52F424F6}"/>
              </a:ext>
            </a:extLst>
          </p:cNvPr>
          <p:cNvSpPr/>
          <p:nvPr/>
        </p:nvSpPr>
        <p:spPr>
          <a:xfrm rot="8355623">
            <a:off x="7678458" y="3210224"/>
            <a:ext cx="1402080" cy="37914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4052C0D5-8F39-43EC-BB71-437D067E26F1}"/>
              </a:ext>
            </a:extLst>
          </p:cNvPr>
          <p:cNvGrpSpPr/>
          <p:nvPr/>
        </p:nvGrpSpPr>
        <p:grpSpPr>
          <a:xfrm>
            <a:off x="8591668" y="3629890"/>
            <a:ext cx="3481033" cy="3018715"/>
            <a:chOff x="8468712" y="3678351"/>
            <a:chExt cx="3481033" cy="3018715"/>
          </a:xfrm>
        </p:grpSpPr>
        <p:pic>
          <p:nvPicPr>
            <p:cNvPr id="36" name="Picture 35">
              <a:extLst>
                <a:ext uri="{FF2B5EF4-FFF2-40B4-BE49-F238E27FC236}">
                  <a16:creationId xmlns:a16="http://schemas.microsoft.com/office/drawing/2014/main" id="{16F989B1-1167-4A26-AB72-626F06AC154A}"/>
                </a:ext>
              </a:extLst>
            </p:cNvPr>
            <p:cNvPicPr>
              <a:picLocks noChangeAspect="1"/>
            </p:cNvPicPr>
            <p:nvPr/>
          </p:nvPicPr>
          <p:blipFill rotWithShape="1">
            <a:blip r:embed="rId7">
              <a:extLst>
                <a:ext uri="{28A0092B-C50C-407E-A947-70E740481C1C}">
                  <a14:useLocalDpi xmlns:a14="http://schemas.microsoft.com/office/drawing/2010/main" val="0"/>
                </a:ext>
              </a:extLst>
            </a:blip>
            <a:srcRect l="14939" r="16795" b="4270"/>
            <a:stretch/>
          </p:blipFill>
          <p:spPr>
            <a:xfrm>
              <a:off x="8468712" y="3678351"/>
              <a:ext cx="2994735" cy="2792671"/>
            </a:xfrm>
            <a:prstGeom prst="rect">
              <a:avLst/>
            </a:prstGeom>
          </p:spPr>
        </p:pic>
        <p:sp>
          <p:nvSpPr>
            <p:cNvPr id="26" name="TextBox 25">
              <a:extLst>
                <a:ext uri="{FF2B5EF4-FFF2-40B4-BE49-F238E27FC236}">
                  <a16:creationId xmlns:a16="http://schemas.microsoft.com/office/drawing/2014/main" id="{FFC17F35-B1CB-4A18-BFC8-144F4034CBF3}"/>
                </a:ext>
              </a:extLst>
            </p:cNvPr>
            <p:cNvSpPr txBox="1"/>
            <p:nvPr/>
          </p:nvSpPr>
          <p:spPr>
            <a:xfrm>
              <a:off x="10482677" y="6327734"/>
              <a:ext cx="1467068" cy="369332"/>
            </a:xfrm>
            <a:prstGeom prst="rect">
              <a:avLst/>
            </a:prstGeom>
            <a:noFill/>
          </p:spPr>
          <p:txBody>
            <a:bodyPr wrap="none" rtlCol="0">
              <a:spAutoFit/>
            </a:bodyPr>
            <a:lstStyle/>
            <a:p>
              <a:r>
                <a:rPr lang="en-US" b="1" dirty="0">
                  <a:solidFill>
                    <a:schemeClr val="accent1"/>
                  </a:solidFill>
                </a:rPr>
                <a:t>From this…</a:t>
              </a:r>
            </a:p>
          </p:txBody>
        </p:sp>
      </p:grpSp>
      <p:grpSp>
        <p:nvGrpSpPr>
          <p:cNvPr id="46" name="Group 45">
            <a:extLst>
              <a:ext uri="{FF2B5EF4-FFF2-40B4-BE49-F238E27FC236}">
                <a16:creationId xmlns:a16="http://schemas.microsoft.com/office/drawing/2014/main" id="{10A0936D-82CB-4B28-87F0-2A7641619586}"/>
              </a:ext>
            </a:extLst>
          </p:cNvPr>
          <p:cNvGrpSpPr/>
          <p:nvPr/>
        </p:nvGrpSpPr>
        <p:grpSpPr>
          <a:xfrm>
            <a:off x="3913761" y="5745248"/>
            <a:ext cx="5192558" cy="1068049"/>
            <a:chOff x="3071603" y="5689019"/>
            <a:chExt cx="5192558" cy="1068049"/>
          </a:xfrm>
        </p:grpSpPr>
        <p:sp>
          <p:nvSpPr>
            <p:cNvPr id="40" name="Rectangle 39">
              <a:extLst>
                <a:ext uri="{FF2B5EF4-FFF2-40B4-BE49-F238E27FC236}">
                  <a16:creationId xmlns:a16="http://schemas.microsoft.com/office/drawing/2014/main" id="{DA5C4723-84F0-4F28-957B-8FF8048DD25B}"/>
                </a:ext>
              </a:extLst>
            </p:cNvPr>
            <p:cNvSpPr/>
            <p:nvPr/>
          </p:nvSpPr>
          <p:spPr>
            <a:xfrm>
              <a:off x="3071603" y="5689019"/>
              <a:ext cx="5192558" cy="1068049"/>
            </a:xfrm>
            <a:prstGeom prst="rect">
              <a:avLst/>
            </a:prstGeom>
          </p:spPr>
          <p:txBody>
            <a:bodyPr wrap="square">
              <a:spAutoFit/>
            </a:bodyPr>
            <a:lstStyle/>
            <a:p>
              <a:pPr>
                <a:lnSpc>
                  <a:spcPct val="150000"/>
                </a:lnSpc>
              </a:pPr>
              <a:r>
                <a:rPr lang="en-GB" sz="1600" b="1" dirty="0">
                  <a:solidFill>
                    <a:schemeClr val="accent1"/>
                  </a:solidFill>
                </a:rPr>
                <a:t>    Polarizers [Reflective/Dichroic/Birefringent]</a:t>
              </a:r>
              <a:endParaRPr lang="en-GB" sz="1600" dirty="0"/>
            </a:p>
            <a:p>
              <a:pPr>
                <a:lnSpc>
                  <a:spcPct val="150000"/>
                </a:lnSpc>
              </a:pPr>
              <a:r>
                <a:rPr lang="en-GB" sz="1400" dirty="0"/>
                <a:t>Unpolarized light 	        p- and s-polarized light </a:t>
              </a:r>
            </a:p>
            <a:p>
              <a:pPr>
                <a:lnSpc>
                  <a:spcPct val="150000"/>
                </a:lnSpc>
              </a:pPr>
              <a:r>
                <a:rPr lang="en-GB" sz="1400" dirty="0"/>
                <a:t>Ideal linear polarizer </a:t>
              </a:r>
              <a:r>
                <a:rPr lang="en-GB" sz="1400" b="1" dirty="0"/>
                <a:t>	        </a:t>
              </a:r>
              <a:r>
                <a:rPr lang="en-GB" sz="1400" dirty="0"/>
                <a:t>I=I/2 (just p- or s-polarized light)</a:t>
              </a:r>
            </a:p>
          </p:txBody>
        </p:sp>
        <p:cxnSp>
          <p:nvCxnSpPr>
            <p:cNvPr id="44" name="Straight Arrow Connector 43">
              <a:extLst>
                <a:ext uri="{FF2B5EF4-FFF2-40B4-BE49-F238E27FC236}">
                  <a16:creationId xmlns:a16="http://schemas.microsoft.com/office/drawing/2014/main" id="{56608359-C7D0-43D5-BAA7-6DD1C1ABE1AE}"/>
                </a:ext>
              </a:extLst>
            </p:cNvPr>
            <p:cNvCxnSpPr/>
            <p:nvPr/>
          </p:nvCxnSpPr>
          <p:spPr>
            <a:xfrm>
              <a:off x="4875502" y="6298299"/>
              <a:ext cx="33528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FCD10EA-6557-4588-BAFE-F2D013ACE25C}"/>
                </a:ext>
              </a:extLst>
            </p:cNvPr>
            <p:cNvCxnSpPr/>
            <p:nvPr/>
          </p:nvCxnSpPr>
          <p:spPr>
            <a:xfrm>
              <a:off x="4895822" y="6623419"/>
              <a:ext cx="33528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9416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92F4ED-B025-4EC6-BE10-68FFAF11E94B}"/>
              </a:ext>
            </a:extLst>
          </p:cNvPr>
          <p:cNvPicPr>
            <a:picLocks noChangeAspect="1"/>
          </p:cNvPicPr>
          <p:nvPr/>
        </p:nvPicPr>
        <p:blipFill>
          <a:blip r:embed="rId2"/>
          <a:stretch>
            <a:fillRect/>
          </a:stretch>
        </p:blipFill>
        <p:spPr>
          <a:xfrm>
            <a:off x="557" y="1413090"/>
            <a:ext cx="6095443" cy="4509340"/>
          </a:xfrm>
          <a:prstGeom prst="rect">
            <a:avLst/>
          </a:prstGeom>
        </p:spPr>
      </p:pic>
      <p:sp>
        <p:nvSpPr>
          <p:cNvPr id="16" name="TextBox 15">
            <a:extLst>
              <a:ext uri="{FF2B5EF4-FFF2-40B4-BE49-F238E27FC236}">
                <a16:creationId xmlns:a16="http://schemas.microsoft.com/office/drawing/2014/main" id="{9D56DF6F-06B3-4951-8CD9-AE45AC1FA90C}"/>
              </a:ext>
            </a:extLst>
          </p:cNvPr>
          <p:cNvSpPr txBox="1"/>
          <p:nvPr/>
        </p:nvSpPr>
        <p:spPr>
          <a:xfrm>
            <a:off x="613156" y="253722"/>
            <a:ext cx="4870244" cy="400110"/>
          </a:xfrm>
          <a:prstGeom prst="rect">
            <a:avLst/>
          </a:prstGeom>
          <a:noFill/>
        </p:spPr>
        <p:txBody>
          <a:bodyPr wrap="none" rtlCol="0">
            <a:spAutoFit/>
          </a:bodyPr>
          <a:lstStyle/>
          <a:p>
            <a:r>
              <a:rPr lang="en-US" sz="2000" b="1" dirty="0">
                <a:solidFill>
                  <a:schemeClr val="accent1">
                    <a:lumMod val="75000"/>
                  </a:schemeClr>
                </a:solidFill>
              </a:rPr>
              <a:t>Components of an Optical Microscope</a:t>
            </a:r>
            <a:endParaRPr lang="en-GB" sz="2000" b="1" dirty="0">
              <a:solidFill>
                <a:schemeClr val="accent1">
                  <a:lumMod val="75000"/>
                </a:schemeClr>
              </a:solidFill>
            </a:endParaRPr>
          </a:p>
        </p:txBody>
      </p:sp>
      <p:sp>
        <p:nvSpPr>
          <p:cNvPr id="18" name="Rectangle 17">
            <a:extLst>
              <a:ext uri="{FF2B5EF4-FFF2-40B4-BE49-F238E27FC236}">
                <a16:creationId xmlns:a16="http://schemas.microsoft.com/office/drawing/2014/main" id="{550753C6-8B68-4FF5-B807-03248903125D}"/>
              </a:ext>
            </a:extLst>
          </p:cNvPr>
          <p:cNvSpPr/>
          <p:nvPr/>
        </p:nvSpPr>
        <p:spPr>
          <a:xfrm>
            <a:off x="1521690" y="6002947"/>
            <a:ext cx="3352200" cy="276999"/>
          </a:xfrm>
          <a:prstGeom prst="rect">
            <a:avLst/>
          </a:prstGeom>
        </p:spPr>
        <p:txBody>
          <a:bodyPr wrap="none">
            <a:spAutoFit/>
          </a:bodyPr>
          <a:lstStyle/>
          <a:p>
            <a:r>
              <a:rPr lang="en-US" sz="1200" dirty="0">
                <a:hlinkClick r:id="rId3"/>
              </a:rPr>
              <a:t>http://zeiss-campus.magnet.fsu.edu/index.html</a:t>
            </a:r>
            <a:endParaRPr lang="en-US" sz="1200" dirty="0"/>
          </a:p>
        </p:txBody>
      </p:sp>
      <p:sp>
        <p:nvSpPr>
          <p:cNvPr id="4" name="TextBox 3">
            <a:extLst>
              <a:ext uri="{FF2B5EF4-FFF2-40B4-BE49-F238E27FC236}">
                <a16:creationId xmlns:a16="http://schemas.microsoft.com/office/drawing/2014/main" id="{39C00FCD-59B8-27D3-4F3A-8E503C1D2325}"/>
              </a:ext>
            </a:extLst>
          </p:cNvPr>
          <p:cNvSpPr txBox="1"/>
          <p:nvPr/>
        </p:nvSpPr>
        <p:spPr>
          <a:xfrm>
            <a:off x="1521690" y="6360462"/>
            <a:ext cx="4249382" cy="276999"/>
          </a:xfrm>
          <a:prstGeom prst="rect">
            <a:avLst/>
          </a:prstGeom>
          <a:noFill/>
        </p:spPr>
        <p:txBody>
          <a:bodyPr wrap="square">
            <a:spAutoFit/>
          </a:bodyPr>
          <a:lstStyle/>
          <a:p>
            <a:r>
              <a:rPr lang="en-GB" sz="1200" dirty="0">
                <a:hlinkClick r:id="rId4"/>
              </a:rPr>
              <a:t>https://myscope.training/LFM_simulator.html</a:t>
            </a:r>
            <a:endParaRPr lang="en-GB" sz="1200" dirty="0"/>
          </a:p>
        </p:txBody>
      </p:sp>
      <p:sp>
        <p:nvSpPr>
          <p:cNvPr id="7" name="Oval 6">
            <a:extLst>
              <a:ext uri="{FF2B5EF4-FFF2-40B4-BE49-F238E27FC236}">
                <a16:creationId xmlns:a16="http://schemas.microsoft.com/office/drawing/2014/main" id="{E682DF2C-B8F7-4981-92D5-A32099AB90FC}"/>
              </a:ext>
            </a:extLst>
          </p:cNvPr>
          <p:cNvSpPr/>
          <p:nvPr/>
        </p:nvSpPr>
        <p:spPr>
          <a:xfrm>
            <a:off x="1764863" y="2553420"/>
            <a:ext cx="4006209" cy="87558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96A9DD83-4E36-4923-AF2D-758A251EFC07}"/>
              </a:ext>
            </a:extLst>
          </p:cNvPr>
          <p:cNvCxnSpPr>
            <a:cxnSpLocks/>
          </p:cNvCxnSpPr>
          <p:nvPr/>
        </p:nvCxnSpPr>
        <p:spPr>
          <a:xfrm flipV="1">
            <a:off x="4950750" y="1250830"/>
            <a:ext cx="1708842" cy="13898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BCE48F7-7459-980B-0137-466079080C5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21155" y="377944"/>
            <a:ext cx="4425049" cy="6109631"/>
          </a:xfrm>
          <a:prstGeom prst="rect">
            <a:avLst/>
          </a:prstGeom>
          <a:ln w="38100">
            <a:solidFill>
              <a:schemeClr val="accent2"/>
            </a:solidFill>
          </a:ln>
        </p:spPr>
      </p:pic>
      <p:pic>
        <p:nvPicPr>
          <p:cNvPr id="20" name="Picture 19" descr="A drawing of a tower&#10;&#10;AI-generated content may be incorrect.">
            <a:extLst>
              <a:ext uri="{FF2B5EF4-FFF2-40B4-BE49-F238E27FC236}">
                <a16:creationId xmlns:a16="http://schemas.microsoft.com/office/drawing/2014/main" id="{27C38778-5F18-F8F3-324D-3F76AE42A5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97347" y="444611"/>
            <a:ext cx="2276793" cy="591585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22" name="Picture 21" descr="Diagram of a diagram of a light source&#10;&#10;AI-generated content may be incorrect.">
            <a:extLst>
              <a:ext uri="{FF2B5EF4-FFF2-40B4-BE49-F238E27FC236}">
                <a16:creationId xmlns:a16="http://schemas.microsoft.com/office/drawing/2014/main" id="{6E1BC2B5-DBF9-DC94-80D8-5E8C00D12E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21155" y="63653"/>
            <a:ext cx="4448413" cy="4161760"/>
          </a:xfrm>
          <a:prstGeom prst="rect">
            <a:avLst/>
          </a:prstGeom>
          <a:ln w="38100">
            <a:solidFill>
              <a:schemeClr val="accent2"/>
            </a:solidFill>
          </a:ln>
        </p:spPr>
      </p:pic>
      <p:sp>
        <p:nvSpPr>
          <p:cNvPr id="2" name="TextBox 1">
            <a:extLst>
              <a:ext uri="{FF2B5EF4-FFF2-40B4-BE49-F238E27FC236}">
                <a16:creationId xmlns:a16="http://schemas.microsoft.com/office/drawing/2014/main" id="{8C2E3D2C-2E4F-10AE-A31B-925ACBB321FF}"/>
              </a:ext>
            </a:extLst>
          </p:cNvPr>
          <p:cNvSpPr txBox="1"/>
          <p:nvPr/>
        </p:nvSpPr>
        <p:spPr>
          <a:xfrm>
            <a:off x="11037593" y="8612"/>
            <a:ext cx="1249060" cy="369332"/>
          </a:xfrm>
          <a:prstGeom prst="rect">
            <a:avLst/>
          </a:prstGeom>
          <a:noFill/>
        </p:spPr>
        <p:txBody>
          <a:bodyPr wrap="none" rtlCol="0">
            <a:spAutoFit/>
          </a:bodyPr>
          <a:lstStyle/>
          <a:p>
            <a:r>
              <a:rPr lang="en-US" b="1" dirty="0">
                <a:solidFill>
                  <a:schemeClr val="accent1"/>
                </a:solidFill>
              </a:rPr>
              <a:t>… to this!</a:t>
            </a:r>
          </a:p>
        </p:txBody>
      </p:sp>
    </p:spTree>
    <p:extLst>
      <p:ext uri="{BB962C8B-B14F-4D97-AF65-F5344CB8AC3E}">
        <p14:creationId xmlns:p14="http://schemas.microsoft.com/office/powerpoint/2010/main" val="138180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0AADD-139D-D9A0-F7E6-C1C7E325AF7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808604A-348B-4C83-DFAD-8A05E4F209EF}"/>
              </a:ext>
            </a:extLst>
          </p:cNvPr>
          <p:cNvPicPr>
            <a:picLocks noChangeAspect="1"/>
          </p:cNvPicPr>
          <p:nvPr/>
        </p:nvPicPr>
        <p:blipFill>
          <a:blip r:embed="rId2"/>
          <a:stretch>
            <a:fillRect/>
          </a:stretch>
        </p:blipFill>
        <p:spPr>
          <a:xfrm>
            <a:off x="557" y="1413090"/>
            <a:ext cx="6095443" cy="4509340"/>
          </a:xfrm>
          <a:prstGeom prst="rect">
            <a:avLst/>
          </a:prstGeom>
        </p:spPr>
      </p:pic>
      <p:sp>
        <p:nvSpPr>
          <p:cNvPr id="16" name="TextBox 15">
            <a:extLst>
              <a:ext uri="{FF2B5EF4-FFF2-40B4-BE49-F238E27FC236}">
                <a16:creationId xmlns:a16="http://schemas.microsoft.com/office/drawing/2014/main" id="{40755AE3-D7AF-D8DF-ADB7-E7A4F43F678F}"/>
              </a:ext>
            </a:extLst>
          </p:cNvPr>
          <p:cNvSpPr txBox="1"/>
          <p:nvPr/>
        </p:nvSpPr>
        <p:spPr>
          <a:xfrm>
            <a:off x="613156" y="253722"/>
            <a:ext cx="4870244" cy="400110"/>
          </a:xfrm>
          <a:prstGeom prst="rect">
            <a:avLst/>
          </a:prstGeom>
          <a:noFill/>
        </p:spPr>
        <p:txBody>
          <a:bodyPr wrap="none" rtlCol="0">
            <a:spAutoFit/>
          </a:bodyPr>
          <a:lstStyle/>
          <a:p>
            <a:r>
              <a:rPr lang="en-US" sz="2000" b="1" dirty="0">
                <a:solidFill>
                  <a:schemeClr val="accent1">
                    <a:lumMod val="75000"/>
                  </a:schemeClr>
                </a:solidFill>
              </a:rPr>
              <a:t>Components of an Optical Microscope</a:t>
            </a:r>
            <a:endParaRPr lang="en-GB" sz="2000" b="1" dirty="0">
              <a:solidFill>
                <a:schemeClr val="accent1">
                  <a:lumMod val="75000"/>
                </a:schemeClr>
              </a:solidFill>
            </a:endParaRPr>
          </a:p>
        </p:txBody>
      </p:sp>
      <p:sp>
        <p:nvSpPr>
          <p:cNvPr id="18" name="Rectangle 17">
            <a:extLst>
              <a:ext uri="{FF2B5EF4-FFF2-40B4-BE49-F238E27FC236}">
                <a16:creationId xmlns:a16="http://schemas.microsoft.com/office/drawing/2014/main" id="{CFEFE36E-B556-F482-CE6D-3BDCF54BA4D0}"/>
              </a:ext>
            </a:extLst>
          </p:cNvPr>
          <p:cNvSpPr/>
          <p:nvPr/>
        </p:nvSpPr>
        <p:spPr>
          <a:xfrm>
            <a:off x="1521690" y="6002947"/>
            <a:ext cx="3352200" cy="276999"/>
          </a:xfrm>
          <a:prstGeom prst="rect">
            <a:avLst/>
          </a:prstGeom>
        </p:spPr>
        <p:txBody>
          <a:bodyPr wrap="none">
            <a:spAutoFit/>
          </a:bodyPr>
          <a:lstStyle/>
          <a:p>
            <a:r>
              <a:rPr lang="en-US" sz="1200" dirty="0">
                <a:hlinkClick r:id="rId3"/>
              </a:rPr>
              <a:t>http://zeiss-campus.magnet.fsu.edu/index.html</a:t>
            </a:r>
            <a:endParaRPr lang="en-US" sz="1200" dirty="0"/>
          </a:p>
        </p:txBody>
      </p:sp>
      <p:sp>
        <p:nvSpPr>
          <p:cNvPr id="4" name="TextBox 3">
            <a:extLst>
              <a:ext uri="{FF2B5EF4-FFF2-40B4-BE49-F238E27FC236}">
                <a16:creationId xmlns:a16="http://schemas.microsoft.com/office/drawing/2014/main" id="{5A61D1A4-DB64-B0F3-DE0F-7DCE9AD47D30}"/>
              </a:ext>
            </a:extLst>
          </p:cNvPr>
          <p:cNvSpPr txBox="1"/>
          <p:nvPr/>
        </p:nvSpPr>
        <p:spPr>
          <a:xfrm>
            <a:off x="1521690" y="6360462"/>
            <a:ext cx="4249382" cy="276999"/>
          </a:xfrm>
          <a:prstGeom prst="rect">
            <a:avLst/>
          </a:prstGeom>
          <a:noFill/>
        </p:spPr>
        <p:txBody>
          <a:bodyPr wrap="square">
            <a:spAutoFit/>
          </a:bodyPr>
          <a:lstStyle/>
          <a:p>
            <a:r>
              <a:rPr lang="en-GB" sz="1200" dirty="0">
                <a:hlinkClick r:id="rId4"/>
              </a:rPr>
              <a:t>https://myscope.training/LFM_simulator.html</a:t>
            </a:r>
            <a:endParaRPr lang="en-GB" sz="1200" dirty="0"/>
          </a:p>
        </p:txBody>
      </p:sp>
      <p:grpSp>
        <p:nvGrpSpPr>
          <p:cNvPr id="12" name="Group 11">
            <a:extLst>
              <a:ext uri="{FF2B5EF4-FFF2-40B4-BE49-F238E27FC236}">
                <a16:creationId xmlns:a16="http://schemas.microsoft.com/office/drawing/2014/main" id="{148BEECF-4FC6-DABE-AC46-D821F5A28C7F}"/>
              </a:ext>
            </a:extLst>
          </p:cNvPr>
          <p:cNvGrpSpPr/>
          <p:nvPr/>
        </p:nvGrpSpPr>
        <p:grpSpPr>
          <a:xfrm>
            <a:off x="1764863" y="377944"/>
            <a:ext cx="9381341" cy="6109631"/>
            <a:chOff x="1764863" y="377944"/>
            <a:chExt cx="9381341" cy="6109631"/>
          </a:xfrm>
        </p:grpSpPr>
        <p:sp>
          <p:nvSpPr>
            <p:cNvPr id="7" name="Oval 6">
              <a:extLst>
                <a:ext uri="{FF2B5EF4-FFF2-40B4-BE49-F238E27FC236}">
                  <a16:creationId xmlns:a16="http://schemas.microsoft.com/office/drawing/2014/main" id="{45935452-59D2-1B7A-17BA-09B156C9E07C}"/>
                </a:ext>
              </a:extLst>
            </p:cNvPr>
            <p:cNvSpPr/>
            <p:nvPr/>
          </p:nvSpPr>
          <p:spPr>
            <a:xfrm>
              <a:off x="1764863" y="2553420"/>
              <a:ext cx="4006209" cy="87558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9248B602-F096-F8B5-E58C-08550C8295FF}"/>
                </a:ext>
              </a:extLst>
            </p:cNvPr>
            <p:cNvCxnSpPr>
              <a:cxnSpLocks/>
            </p:cNvCxnSpPr>
            <p:nvPr/>
          </p:nvCxnSpPr>
          <p:spPr>
            <a:xfrm flipV="1">
              <a:off x="4950750" y="1250830"/>
              <a:ext cx="1708842" cy="13898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C12CA89-4BFA-D0A2-4CAA-F422D73F21F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21155" y="377944"/>
              <a:ext cx="4425049" cy="6109631"/>
            </a:xfrm>
            <a:prstGeom prst="rect">
              <a:avLst/>
            </a:prstGeom>
            <a:ln w="38100">
              <a:solidFill>
                <a:schemeClr val="accent2"/>
              </a:solidFill>
            </a:ln>
          </p:spPr>
        </p:pic>
      </p:grpSp>
      <p:pic>
        <p:nvPicPr>
          <p:cNvPr id="5" name="Picture 4" descr="A diagram of a microscope&#10;&#10;AI-generated content may be incorrect.">
            <a:extLst>
              <a:ext uri="{FF2B5EF4-FFF2-40B4-BE49-F238E27FC236}">
                <a16:creationId xmlns:a16="http://schemas.microsoft.com/office/drawing/2014/main" id="{B210FE37-52CE-F62D-97AF-60FBF540D2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7909" y="3237716"/>
            <a:ext cx="5259654" cy="3587759"/>
          </a:xfrm>
          <a:prstGeom prst="rect">
            <a:avLst/>
          </a:prstGeom>
        </p:spPr>
      </p:pic>
      <p:grpSp>
        <p:nvGrpSpPr>
          <p:cNvPr id="14" name="Group 13">
            <a:extLst>
              <a:ext uri="{FF2B5EF4-FFF2-40B4-BE49-F238E27FC236}">
                <a16:creationId xmlns:a16="http://schemas.microsoft.com/office/drawing/2014/main" id="{CA01B44E-17E7-7502-6BDF-2B5E5AA35D98}"/>
              </a:ext>
            </a:extLst>
          </p:cNvPr>
          <p:cNvGrpSpPr/>
          <p:nvPr/>
        </p:nvGrpSpPr>
        <p:grpSpPr>
          <a:xfrm>
            <a:off x="3433313" y="3325014"/>
            <a:ext cx="3348031" cy="2187265"/>
            <a:chOff x="3433313" y="3325014"/>
            <a:chExt cx="3348031" cy="2187265"/>
          </a:xfrm>
        </p:grpSpPr>
        <p:cxnSp>
          <p:nvCxnSpPr>
            <p:cNvPr id="8" name="Straight Arrow Connector 7">
              <a:extLst>
                <a:ext uri="{FF2B5EF4-FFF2-40B4-BE49-F238E27FC236}">
                  <a16:creationId xmlns:a16="http://schemas.microsoft.com/office/drawing/2014/main" id="{326C1E2A-935D-7A84-5D2B-6CADC5E00EC6}"/>
                </a:ext>
              </a:extLst>
            </p:cNvPr>
            <p:cNvCxnSpPr/>
            <p:nvPr/>
          </p:nvCxnSpPr>
          <p:spPr>
            <a:xfrm flipH="1" flipV="1">
              <a:off x="4313208" y="5167223"/>
              <a:ext cx="2468136" cy="34505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6A40C09-C3B6-E255-B5F8-16E9A264D3BD}"/>
                </a:ext>
              </a:extLst>
            </p:cNvPr>
            <p:cNvCxnSpPr>
              <a:cxnSpLocks/>
            </p:cNvCxnSpPr>
            <p:nvPr/>
          </p:nvCxnSpPr>
          <p:spPr>
            <a:xfrm>
              <a:off x="3433313" y="3325014"/>
              <a:ext cx="94423" cy="4560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6666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78FBD-19F1-3553-0CDC-9B3EB646BF9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25895DD-96F1-7683-0806-0F39F9DD91AB}"/>
              </a:ext>
            </a:extLst>
          </p:cNvPr>
          <p:cNvPicPr>
            <a:picLocks noChangeAspect="1"/>
          </p:cNvPicPr>
          <p:nvPr/>
        </p:nvPicPr>
        <p:blipFill>
          <a:blip r:embed="rId2"/>
          <a:stretch>
            <a:fillRect/>
          </a:stretch>
        </p:blipFill>
        <p:spPr>
          <a:xfrm>
            <a:off x="557" y="1413090"/>
            <a:ext cx="6095443" cy="4509340"/>
          </a:xfrm>
          <a:prstGeom prst="rect">
            <a:avLst/>
          </a:prstGeom>
        </p:spPr>
      </p:pic>
      <p:grpSp>
        <p:nvGrpSpPr>
          <p:cNvPr id="13" name="Group 12">
            <a:extLst>
              <a:ext uri="{FF2B5EF4-FFF2-40B4-BE49-F238E27FC236}">
                <a16:creationId xmlns:a16="http://schemas.microsoft.com/office/drawing/2014/main" id="{6AEE09C1-AAFF-21B4-17F1-CBFBC78B38F3}"/>
              </a:ext>
            </a:extLst>
          </p:cNvPr>
          <p:cNvGrpSpPr/>
          <p:nvPr/>
        </p:nvGrpSpPr>
        <p:grpSpPr>
          <a:xfrm>
            <a:off x="1842500" y="272463"/>
            <a:ext cx="9472103" cy="3811857"/>
            <a:chOff x="2377440" y="953183"/>
            <a:chExt cx="9472103" cy="3811857"/>
          </a:xfrm>
        </p:grpSpPr>
        <p:pic>
          <p:nvPicPr>
            <p:cNvPr id="5" name="Picture 4">
              <a:extLst>
                <a:ext uri="{FF2B5EF4-FFF2-40B4-BE49-F238E27FC236}">
                  <a16:creationId xmlns:a16="http://schemas.microsoft.com/office/drawing/2014/main" id="{7E305DBD-8D64-D79A-C07E-C927E51C4EB2}"/>
                </a:ext>
              </a:extLst>
            </p:cNvPr>
            <p:cNvPicPr>
              <a:picLocks noChangeAspect="1"/>
            </p:cNvPicPr>
            <p:nvPr/>
          </p:nvPicPr>
          <p:blipFill>
            <a:blip r:embed="rId3"/>
            <a:stretch>
              <a:fillRect/>
            </a:stretch>
          </p:blipFill>
          <p:spPr>
            <a:xfrm>
              <a:off x="6963931" y="953183"/>
              <a:ext cx="4885612" cy="2475817"/>
            </a:xfrm>
            <a:prstGeom prst="rect">
              <a:avLst/>
            </a:prstGeom>
            <a:ln w="38100">
              <a:solidFill>
                <a:schemeClr val="accent1"/>
              </a:solidFill>
            </a:ln>
          </p:spPr>
        </p:pic>
        <p:sp>
          <p:nvSpPr>
            <p:cNvPr id="7" name="Oval 6">
              <a:extLst>
                <a:ext uri="{FF2B5EF4-FFF2-40B4-BE49-F238E27FC236}">
                  <a16:creationId xmlns:a16="http://schemas.microsoft.com/office/drawing/2014/main" id="{5B023A22-D180-B0B1-25E2-E403E3D1AD60}"/>
                </a:ext>
              </a:extLst>
            </p:cNvPr>
            <p:cNvSpPr/>
            <p:nvPr/>
          </p:nvSpPr>
          <p:spPr>
            <a:xfrm>
              <a:off x="2377440" y="4109720"/>
              <a:ext cx="609600" cy="65532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00EEC0DD-4DF5-76A2-1E68-84F073EF4ADC}"/>
                </a:ext>
              </a:extLst>
            </p:cNvPr>
            <p:cNvCxnSpPr>
              <a:cxnSpLocks/>
              <a:stCxn id="7" idx="7"/>
            </p:cNvCxnSpPr>
            <p:nvPr/>
          </p:nvCxnSpPr>
          <p:spPr>
            <a:xfrm flipV="1">
              <a:off x="2897766" y="2191093"/>
              <a:ext cx="3939914" cy="201459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2E84C235-6D60-9BF7-A92F-BE5468801933}"/>
              </a:ext>
            </a:extLst>
          </p:cNvPr>
          <p:cNvSpPr txBox="1"/>
          <p:nvPr/>
        </p:nvSpPr>
        <p:spPr>
          <a:xfrm>
            <a:off x="613156" y="253722"/>
            <a:ext cx="4870244" cy="400110"/>
          </a:xfrm>
          <a:prstGeom prst="rect">
            <a:avLst/>
          </a:prstGeom>
          <a:noFill/>
        </p:spPr>
        <p:txBody>
          <a:bodyPr wrap="none" rtlCol="0">
            <a:spAutoFit/>
          </a:bodyPr>
          <a:lstStyle/>
          <a:p>
            <a:r>
              <a:rPr lang="en-US" sz="2000" b="1" dirty="0">
                <a:solidFill>
                  <a:schemeClr val="accent1">
                    <a:lumMod val="75000"/>
                  </a:schemeClr>
                </a:solidFill>
              </a:rPr>
              <a:t>Components of an Optical Microscope</a:t>
            </a:r>
            <a:endParaRPr lang="en-GB" sz="2000" b="1" dirty="0">
              <a:solidFill>
                <a:schemeClr val="accent1">
                  <a:lumMod val="75000"/>
                </a:schemeClr>
              </a:solidFill>
            </a:endParaRPr>
          </a:p>
        </p:txBody>
      </p:sp>
      <p:grpSp>
        <p:nvGrpSpPr>
          <p:cNvPr id="11" name="Group 10">
            <a:extLst>
              <a:ext uri="{FF2B5EF4-FFF2-40B4-BE49-F238E27FC236}">
                <a16:creationId xmlns:a16="http://schemas.microsoft.com/office/drawing/2014/main" id="{193B44B5-13EA-CBE1-62C9-710C6311C86D}"/>
              </a:ext>
            </a:extLst>
          </p:cNvPr>
          <p:cNvGrpSpPr/>
          <p:nvPr/>
        </p:nvGrpSpPr>
        <p:grpSpPr>
          <a:xfrm>
            <a:off x="679526" y="272463"/>
            <a:ext cx="5178283" cy="2801207"/>
            <a:chOff x="791466" y="2208085"/>
            <a:chExt cx="5178283" cy="2801207"/>
          </a:xfrm>
        </p:grpSpPr>
        <p:pic>
          <p:nvPicPr>
            <p:cNvPr id="1026" name="Picture 2" descr="Apochromatic vs. Achromatic Objective Design">
              <a:extLst>
                <a:ext uri="{FF2B5EF4-FFF2-40B4-BE49-F238E27FC236}">
                  <a16:creationId xmlns:a16="http://schemas.microsoft.com/office/drawing/2014/main" id="{06E1B167-7BA8-BA1E-A175-2EBBD4A877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466" y="2235212"/>
              <a:ext cx="5178283" cy="2774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069B00C-CA53-40E4-D1A6-94D8A8F3E321}"/>
                </a:ext>
              </a:extLst>
            </p:cNvPr>
            <p:cNvSpPr txBox="1"/>
            <p:nvPr/>
          </p:nvSpPr>
          <p:spPr>
            <a:xfrm>
              <a:off x="1901494" y="2208085"/>
              <a:ext cx="3139001" cy="307777"/>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GB" sz="1400" dirty="0"/>
                <a:t>Apochromatic                    Achromatic</a:t>
              </a:r>
            </a:p>
          </p:txBody>
        </p:sp>
      </p:grpSp>
      <p:grpSp>
        <p:nvGrpSpPr>
          <p:cNvPr id="30" name="Group 29">
            <a:extLst>
              <a:ext uri="{FF2B5EF4-FFF2-40B4-BE49-F238E27FC236}">
                <a16:creationId xmlns:a16="http://schemas.microsoft.com/office/drawing/2014/main" id="{491792DA-2A45-C24F-1643-269B482E487C}"/>
              </a:ext>
            </a:extLst>
          </p:cNvPr>
          <p:cNvGrpSpPr/>
          <p:nvPr/>
        </p:nvGrpSpPr>
        <p:grpSpPr>
          <a:xfrm>
            <a:off x="50519" y="2885287"/>
            <a:ext cx="11626808" cy="3930372"/>
            <a:chOff x="50519" y="2885287"/>
            <a:chExt cx="11626808" cy="3930372"/>
          </a:xfrm>
        </p:grpSpPr>
        <p:sp>
          <p:nvSpPr>
            <p:cNvPr id="18" name="Rectangle 17">
              <a:extLst>
                <a:ext uri="{FF2B5EF4-FFF2-40B4-BE49-F238E27FC236}">
                  <a16:creationId xmlns:a16="http://schemas.microsoft.com/office/drawing/2014/main" id="{AFBE064A-9D33-B7E1-08D2-7E13419C9C39}"/>
                </a:ext>
              </a:extLst>
            </p:cNvPr>
            <p:cNvSpPr/>
            <p:nvPr/>
          </p:nvSpPr>
          <p:spPr>
            <a:xfrm>
              <a:off x="1521690" y="6002947"/>
              <a:ext cx="3352200" cy="276999"/>
            </a:xfrm>
            <a:prstGeom prst="rect">
              <a:avLst/>
            </a:prstGeom>
          </p:spPr>
          <p:txBody>
            <a:bodyPr wrap="none">
              <a:spAutoFit/>
            </a:bodyPr>
            <a:lstStyle/>
            <a:p>
              <a:r>
                <a:rPr lang="en-US" sz="1200" dirty="0">
                  <a:hlinkClick r:id="rId5"/>
                </a:rPr>
                <a:t>http://zeiss-campus.magnet.fsu.edu/index.html</a:t>
              </a:r>
              <a:endParaRPr lang="en-US" sz="1200" dirty="0"/>
            </a:p>
          </p:txBody>
        </p:sp>
        <p:sp>
          <p:nvSpPr>
            <p:cNvPr id="4" name="TextBox 3">
              <a:extLst>
                <a:ext uri="{FF2B5EF4-FFF2-40B4-BE49-F238E27FC236}">
                  <a16:creationId xmlns:a16="http://schemas.microsoft.com/office/drawing/2014/main" id="{69087CF1-FBAA-C3B0-311B-CF82AE1FEAE6}"/>
                </a:ext>
              </a:extLst>
            </p:cNvPr>
            <p:cNvSpPr txBox="1"/>
            <p:nvPr/>
          </p:nvSpPr>
          <p:spPr>
            <a:xfrm>
              <a:off x="1521690" y="6360462"/>
              <a:ext cx="4249382" cy="276999"/>
            </a:xfrm>
            <a:prstGeom prst="rect">
              <a:avLst/>
            </a:prstGeom>
            <a:noFill/>
          </p:spPr>
          <p:txBody>
            <a:bodyPr wrap="square">
              <a:spAutoFit/>
            </a:bodyPr>
            <a:lstStyle/>
            <a:p>
              <a:r>
                <a:rPr lang="en-GB" sz="1200" dirty="0">
                  <a:hlinkClick r:id="rId6"/>
                </a:rPr>
                <a:t>https://myscope.training/LFM_simulator.html</a:t>
              </a:r>
              <a:endParaRPr lang="en-GB" sz="1200" dirty="0"/>
            </a:p>
          </p:txBody>
        </p:sp>
        <p:pic>
          <p:nvPicPr>
            <p:cNvPr id="15" name="Picture 14" descr="A diagram of different colors&#10;&#10;AI-generated content may be incorrect.">
              <a:extLst>
                <a:ext uri="{FF2B5EF4-FFF2-40B4-BE49-F238E27FC236}">
                  <a16:creationId xmlns:a16="http://schemas.microsoft.com/office/drawing/2014/main" id="{B2DD5143-07DE-DC75-D665-E6766D968B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46955" y="2885287"/>
              <a:ext cx="3930372" cy="39303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Rectangle 28">
              <a:extLst>
                <a:ext uri="{FF2B5EF4-FFF2-40B4-BE49-F238E27FC236}">
                  <a16:creationId xmlns:a16="http://schemas.microsoft.com/office/drawing/2014/main" id="{107724EB-5146-44E4-8237-2E158638A265}"/>
                </a:ext>
              </a:extLst>
            </p:cNvPr>
            <p:cNvSpPr/>
            <p:nvPr/>
          </p:nvSpPr>
          <p:spPr>
            <a:xfrm>
              <a:off x="50519" y="3154186"/>
              <a:ext cx="6482221" cy="3483275"/>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A line of colored lines&#10;&#10;AI-generated content may be incorrect.">
              <a:extLst>
                <a:ext uri="{FF2B5EF4-FFF2-40B4-BE49-F238E27FC236}">
                  <a16:creationId xmlns:a16="http://schemas.microsoft.com/office/drawing/2014/main" id="{6AB2CE2B-7E8B-D3B5-81A0-CE962E9E2C5D}"/>
                </a:ext>
              </a:extLst>
            </p:cNvPr>
            <p:cNvPicPr>
              <a:picLocks noChangeAspect="1"/>
            </p:cNvPicPr>
            <p:nvPr/>
          </p:nvPicPr>
          <p:blipFill>
            <a:blip r:embed="rId8">
              <a:extLst>
                <a:ext uri="{28A0092B-C50C-407E-A947-70E740481C1C}">
                  <a14:useLocalDpi xmlns:a14="http://schemas.microsoft.com/office/drawing/2010/main" val="0"/>
                </a:ext>
              </a:extLst>
            </a:blip>
            <a:srcRect r="32788"/>
            <a:stretch/>
          </p:blipFill>
          <p:spPr>
            <a:xfrm>
              <a:off x="3639007" y="3244780"/>
              <a:ext cx="2886359" cy="1527049"/>
            </a:xfrm>
            <a:prstGeom prst="rect">
              <a:avLst/>
            </a:prstGeom>
            <a:solidFill>
              <a:schemeClr val="bg1"/>
            </a:solidFill>
          </p:spPr>
        </p:pic>
        <p:pic>
          <p:nvPicPr>
            <p:cNvPr id="21" name="Picture 20" descr="Diagram of a diagram of a chromatic aberration&#10;&#10;AI-generated content may be incorrect.">
              <a:extLst>
                <a:ext uri="{FF2B5EF4-FFF2-40B4-BE49-F238E27FC236}">
                  <a16:creationId xmlns:a16="http://schemas.microsoft.com/office/drawing/2014/main" id="{25EE0DD1-2014-F1B6-FCDA-16BC7B73A4A9}"/>
                </a:ext>
              </a:extLst>
            </p:cNvPr>
            <p:cNvPicPr>
              <a:picLocks noChangeAspect="1"/>
            </p:cNvPicPr>
            <p:nvPr/>
          </p:nvPicPr>
          <p:blipFill>
            <a:blip r:embed="rId9">
              <a:clrChange>
                <a:clrFrom>
                  <a:srgbClr val="FFFCF3"/>
                </a:clrFrom>
                <a:clrTo>
                  <a:srgbClr val="FFFCF3">
                    <a:alpha val="0"/>
                  </a:srgbClr>
                </a:clrTo>
              </a:clrChange>
              <a:extLst>
                <a:ext uri="{28A0092B-C50C-407E-A947-70E740481C1C}">
                  <a14:useLocalDpi xmlns:a14="http://schemas.microsoft.com/office/drawing/2010/main" val="0"/>
                </a:ext>
              </a:extLst>
            </a:blip>
            <a:srcRect l="8497" t="13561" r="17418" b="8621"/>
            <a:stretch/>
          </p:blipFill>
          <p:spPr>
            <a:xfrm>
              <a:off x="57893" y="3166485"/>
              <a:ext cx="2895733" cy="1835670"/>
            </a:xfrm>
            <a:prstGeom prst="rect">
              <a:avLst/>
            </a:prstGeom>
            <a:solidFill>
              <a:schemeClr val="bg1"/>
            </a:solidFill>
          </p:spPr>
        </p:pic>
        <p:pic>
          <p:nvPicPr>
            <p:cNvPr id="23" name="Picture 22" descr="A black background with a black background and a black background with a black background with a black background and a black background with a black background with red and green lines&#10;&#10;AI-generated content may be incorrect.">
              <a:extLst>
                <a:ext uri="{FF2B5EF4-FFF2-40B4-BE49-F238E27FC236}">
                  <a16:creationId xmlns:a16="http://schemas.microsoft.com/office/drawing/2014/main" id="{01A3DED3-B8DE-96F6-A36D-562C67DFB004}"/>
                </a:ext>
              </a:extLst>
            </p:cNvPr>
            <p:cNvPicPr>
              <a:picLocks noChangeAspect="1"/>
            </p:cNvPicPr>
            <p:nvPr/>
          </p:nvPicPr>
          <p:blipFill>
            <a:blip r:embed="rId10">
              <a:extLst>
                <a:ext uri="{28A0092B-C50C-407E-A947-70E740481C1C}">
                  <a14:useLocalDpi xmlns:a14="http://schemas.microsoft.com/office/drawing/2010/main" val="0"/>
                </a:ext>
              </a:extLst>
            </a:blip>
            <a:srcRect l="3877" t="428" r="15333" b="14357"/>
            <a:stretch/>
          </p:blipFill>
          <p:spPr>
            <a:xfrm>
              <a:off x="1974680" y="4804943"/>
              <a:ext cx="2768748" cy="1825283"/>
            </a:xfrm>
            <a:prstGeom prst="rect">
              <a:avLst/>
            </a:prstGeom>
            <a:solidFill>
              <a:schemeClr val="bg1"/>
            </a:solidFill>
          </p:spPr>
        </p:pic>
        <p:cxnSp>
          <p:nvCxnSpPr>
            <p:cNvPr id="25" name="Straight Arrow Connector 24">
              <a:extLst>
                <a:ext uri="{FF2B5EF4-FFF2-40B4-BE49-F238E27FC236}">
                  <a16:creationId xmlns:a16="http://schemas.microsoft.com/office/drawing/2014/main" id="{3D5370C0-0340-0696-7AD4-F3E16FE2E77C}"/>
                </a:ext>
              </a:extLst>
            </p:cNvPr>
            <p:cNvCxnSpPr/>
            <p:nvPr/>
          </p:nvCxnSpPr>
          <p:spPr>
            <a:xfrm>
              <a:off x="1188699" y="5002155"/>
              <a:ext cx="653801" cy="63106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A532B53-071B-0906-E997-2BA9180D8253}"/>
                </a:ext>
              </a:extLst>
            </p:cNvPr>
            <p:cNvCxnSpPr>
              <a:cxnSpLocks/>
            </p:cNvCxnSpPr>
            <p:nvPr/>
          </p:nvCxnSpPr>
          <p:spPr>
            <a:xfrm flipV="1">
              <a:off x="4883776" y="4850473"/>
              <a:ext cx="599624" cy="95363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2319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5111D-197F-4A5F-CC93-9643FF05177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D9FC235-ED2A-C1F7-B46C-FCC477C762B7}"/>
              </a:ext>
            </a:extLst>
          </p:cNvPr>
          <p:cNvPicPr>
            <a:picLocks noChangeAspect="1"/>
          </p:cNvPicPr>
          <p:nvPr/>
        </p:nvPicPr>
        <p:blipFill>
          <a:blip r:embed="rId3"/>
          <a:stretch>
            <a:fillRect/>
          </a:stretch>
        </p:blipFill>
        <p:spPr>
          <a:xfrm>
            <a:off x="557" y="1413090"/>
            <a:ext cx="6095443" cy="4509340"/>
          </a:xfrm>
          <a:prstGeom prst="rect">
            <a:avLst/>
          </a:prstGeom>
        </p:spPr>
      </p:pic>
      <p:grpSp>
        <p:nvGrpSpPr>
          <p:cNvPr id="13" name="Group 12">
            <a:extLst>
              <a:ext uri="{FF2B5EF4-FFF2-40B4-BE49-F238E27FC236}">
                <a16:creationId xmlns:a16="http://schemas.microsoft.com/office/drawing/2014/main" id="{2A2AB39C-ECFE-69FC-16EC-A660F08A0A6B}"/>
              </a:ext>
            </a:extLst>
          </p:cNvPr>
          <p:cNvGrpSpPr/>
          <p:nvPr/>
        </p:nvGrpSpPr>
        <p:grpSpPr>
          <a:xfrm>
            <a:off x="1842500" y="272463"/>
            <a:ext cx="9472103" cy="3811857"/>
            <a:chOff x="2377440" y="953183"/>
            <a:chExt cx="9472103" cy="3811857"/>
          </a:xfrm>
        </p:grpSpPr>
        <p:pic>
          <p:nvPicPr>
            <p:cNvPr id="5" name="Picture 4">
              <a:extLst>
                <a:ext uri="{FF2B5EF4-FFF2-40B4-BE49-F238E27FC236}">
                  <a16:creationId xmlns:a16="http://schemas.microsoft.com/office/drawing/2014/main" id="{CEC7679D-B59C-E179-FB99-2DE1BDEA9A9D}"/>
                </a:ext>
              </a:extLst>
            </p:cNvPr>
            <p:cNvPicPr>
              <a:picLocks noChangeAspect="1"/>
            </p:cNvPicPr>
            <p:nvPr/>
          </p:nvPicPr>
          <p:blipFill>
            <a:blip r:embed="rId4"/>
            <a:stretch>
              <a:fillRect/>
            </a:stretch>
          </p:blipFill>
          <p:spPr>
            <a:xfrm>
              <a:off x="6963931" y="953183"/>
              <a:ext cx="4885612" cy="2475817"/>
            </a:xfrm>
            <a:prstGeom prst="rect">
              <a:avLst/>
            </a:prstGeom>
            <a:ln w="38100">
              <a:solidFill>
                <a:schemeClr val="accent1"/>
              </a:solidFill>
            </a:ln>
          </p:spPr>
        </p:pic>
        <p:sp>
          <p:nvSpPr>
            <p:cNvPr id="7" name="Oval 6">
              <a:extLst>
                <a:ext uri="{FF2B5EF4-FFF2-40B4-BE49-F238E27FC236}">
                  <a16:creationId xmlns:a16="http://schemas.microsoft.com/office/drawing/2014/main" id="{1B582970-5C4C-A612-930F-CDAFDDEC9F2E}"/>
                </a:ext>
              </a:extLst>
            </p:cNvPr>
            <p:cNvSpPr/>
            <p:nvPr/>
          </p:nvSpPr>
          <p:spPr>
            <a:xfrm>
              <a:off x="2377440" y="4109720"/>
              <a:ext cx="609600" cy="65532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D7A16B42-007C-4C64-EAB3-41EB950B1C65}"/>
                </a:ext>
              </a:extLst>
            </p:cNvPr>
            <p:cNvCxnSpPr>
              <a:cxnSpLocks/>
              <a:stCxn id="7" idx="7"/>
            </p:cNvCxnSpPr>
            <p:nvPr/>
          </p:nvCxnSpPr>
          <p:spPr>
            <a:xfrm flipV="1">
              <a:off x="2897766" y="2191093"/>
              <a:ext cx="3939914" cy="201459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2B86C52B-0535-4E4E-BD09-2D6636815E35}"/>
              </a:ext>
            </a:extLst>
          </p:cNvPr>
          <p:cNvSpPr txBox="1"/>
          <p:nvPr/>
        </p:nvSpPr>
        <p:spPr>
          <a:xfrm>
            <a:off x="613156" y="253722"/>
            <a:ext cx="4870244" cy="400110"/>
          </a:xfrm>
          <a:prstGeom prst="rect">
            <a:avLst/>
          </a:prstGeom>
          <a:noFill/>
        </p:spPr>
        <p:txBody>
          <a:bodyPr wrap="none" rtlCol="0">
            <a:spAutoFit/>
          </a:bodyPr>
          <a:lstStyle/>
          <a:p>
            <a:r>
              <a:rPr lang="en-US" sz="2000" b="1" dirty="0">
                <a:solidFill>
                  <a:schemeClr val="accent1">
                    <a:lumMod val="75000"/>
                  </a:schemeClr>
                </a:solidFill>
              </a:rPr>
              <a:t>Components of an Optical Microscope</a:t>
            </a:r>
            <a:endParaRPr lang="en-GB" sz="2000" b="1" dirty="0">
              <a:solidFill>
                <a:schemeClr val="accent1">
                  <a:lumMod val="75000"/>
                </a:schemeClr>
              </a:solidFill>
            </a:endParaRPr>
          </a:p>
        </p:txBody>
      </p:sp>
      <p:sp>
        <p:nvSpPr>
          <p:cNvPr id="14" name="TextBox 13">
            <a:extLst>
              <a:ext uri="{FF2B5EF4-FFF2-40B4-BE49-F238E27FC236}">
                <a16:creationId xmlns:a16="http://schemas.microsoft.com/office/drawing/2014/main" id="{FAE84C8F-436A-AA18-CF86-4F28109C4902}"/>
              </a:ext>
            </a:extLst>
          </p:cNvPr>
          <p:cNvSpPr txBox="1"/>
          <p:nvPr/>
        </p:nvSpPr>
        <p:spPr>
          <a:xfrm>
            <a:off x="6096000" y="2816784"/>
            <a:ext cx="6095443" cy="3930371"/>
          </a:xfrm>
          <a:prstGeom prst="rect">
            <a:avLst/>
          </a:prstGeom>
          <a:noFill/>
        </p:spPr>
        <p:txBody>
          <a:bodyPr wrap="square" rtlCol="0">
            <a:spAutoFit/>
          </a:bodyPr>
          <a:lstStyle/>
          <a:p>
            <a:pPr marL="171450" lvl="0" indent="-171450" algn="just">
              <a:lnSpc>
                <a:spcPct val="150000"/>
              </a:lnSpc>
              <a:buFont typeface="Arial" panose="020B0604020202020204" pitchFamily="34" charset="0"/>
              <a:buChar char="•"/>
            </a:pPr>
            <a:r>
              <a:rPr lang="en-US" sz="1400" b="1" dirty="0"/>
              <a:t>Brightfield illumination</a:t>
            </a:r>
            <a:r>
              <a:rPr lang="en-US" sz="1400" dirty="0"/>
              <a:t> – “standard” techniques; contrast by variation in absorption or refraction of light</a:t>
            </a:r>
            <a:endParaRPr lang="de-DE" sz="1400" dirty="0"/>
          </a:p>
          <a:p>
            <a:pPr marL="171450" lvl="0" indent="-171450" algn="just">
              <a:lnSpc>
                <a:spcPct val="150000"/>
              </a:lnSpc>
              <a:buFont typeface="Arial" panose="020B0604020202020204" pitchFamily="34" charset="0"/>
              <a:buChar char="•"/>
            </a:pPr>
            <a:r>
              <a:rPr lang="en-US" sz="1400" b="1" dirty="0"/>
              <a:t>Darkfield illumination</a:t>
            </a:r>
            <a:r>
              <a:rPr lang="en-US" sz="1400" dirty="0"/>
              <a:t> – diffracted or refracted light</a:t>
            </a:r>
          </a:p>
          <a:p>
            <a:pPr marL="171450" lvl="0" indent="-171450" algn="just">
              <a:lnSpc>
                <a:spcPct val="150000"/>
              </a:lnSpc>
              <a:buFont typeface="Arial" panose="020B0604020202020204" pitchFamily="34" charset="0"/>
              <a:buChar char="•"/>
            </a:pPr>
            <a:r>
              <a:rPr lang="en-US" sz="1400" b="1" dirty="0"/>
              <a:t>Differential interference contrast (DIC)</a:t>
            </a:r>
            <a:r>
              <a:rPr lang="en-US" sz="1400" dirty="0"/>
              <a:t> – plane-polarized light; varying refractive indices can be distinguished by interference (also known as </a:t>
            </a:r>
            <a:r>
              <a:rPr lang="en-US" sz="1400" b="1" dirty="0" err="1"/>
              <a:t>Nomarski</a:t>
            </a:r>
            <a:r>
              <a:rPr lang="en-US" sz="1400" dirty="0"/>
              <a:t> microscopy)</a:t>
            </a:r>
            <a:endParaRPr lang="de-DE" sz="1400" dirty="0"/>
          </a:p>
          <a:p>
            <a:pPr marL="171450" lvl="0" indent="-171450" algn="just">
              <a:lnSpc>
                <a:spcPct val="150000"/>
              </a:lnSpc>
              <a:buFont typeface="Arial" panose="020B0604020202020204" pitchFamily="34" charset="0"/>
              <a:buChar char="•"/>
            </a:pPr>
            <a:r>
              <a:rPr lang="en-US" sz="1400" b="1" dirty="0"/>
              <a:t>Hoffman modulation </a:t>
            </a:r>
            <a:r>
              <a:rPr lang="en-US" sz="1400" dirty="0"/>
              <a:t>–phase shifts; similar to DIC, but without the use of polarized light</a:t>
            </a:r>
            <a:endParaRPr lang="de-DE" sz="1400" dirty="0"/>
          </a:p>
          <a:p>
            <a:pPr marL="171450" lvl="0" indent="-171450" algn="just">
              <a:lnSpc>
                <a:spcPct val="150000"/>
              </a:lnSpc>
              <a:buFont typeface="Arial" panose="020B0604020202020204" pitchFamily="34" charset="0"/>
              <a:buChar char="•"/>
            </a:pPr>
            <a:r>
              <a:rPr lang="en-US" sz="1400" b="1" dirty="0"/>
              <a:t>Polarized light</a:t>
            </a:r>
            <a:r>
              <a:rPr lang="en-US" sz="1400" dirty="0"/>
              <a:t> – plane-polarized light; variation in the polarization plane is detected by birefringence </a:t>
            </a:r>
            <a:endParaRPr lang="de-DE" sz="1400" dirty="0"/>
          </a:p>
          <a:p>
            <a:pPr marL="171450" lvl="0" indent="-171450" algn="just">
              <a:lnSpc>
                <a:spcPct val="150000"/>
              </a:lnSpc>
              <a:buFont typeface="Arial" panose="020B0604020202020204" pitchFamily="34" charset="0"/>
              <a:buChar char="•"/>
            </a:pPr>
            <a:r>
              <a:rPr lang="en-US" sz="1400" b="1" dirty="0"/>
              <a:t>Phase contrast</a:t>
            </a:r>
            <a:r>
              <a:rPr lang="en-US" sz="1400" dirty="0"/>
              <a:t> – phase shift for materials with varying refractive indices</a:t>
            </a:r>
            <a:endParaRPr lang="de-DE" sz="1400" dirty="0"/>
          </a:p>
          <a:p>
            <a:pPr marL="171450" indent="-171450" algn="just">
              <a:lnSpc>
                <a:spcPct val="150000"/>
              </a:lnSpc>
              <a:buFont typeface="Arial" panose="020B0604020202020204" pitchFamily="34" charset="0"/>
              <a:buChar char="•"/>
            </a:pPr>
            <a:endParaRPr lang="en-US" sz="1400" dirty="0"/>
          </a:p>
        </p:txBody>
      </p:sp>
      <p:sp>
        <p:nvSpPr>
          <p:cNvPr id="18" name="Rectangle 17">
            <a:extLst>
              <a:ext uri="{FF2B5EF4-FFF2-40B4-BE49-F238E27FC236}">
                <a16:creationId xmlns:a16="http://schemas.microsoft.com/office/drawing/2014/main" id="{1CFD67F8-6613-B9CB-35BC-822CECF87753}"/>
              </a:ext>
            </a:extLst>
          </p:cNvPr>
          <p:cNvSpPr/>
          <p:nvPr/>
        </p:nvSpPr>
        <p:spPr>
          <a:xfrm>
            <a:off x="1521690" y="6002947"/>
            <a:ext cx="3459601" cy="276999"/>
          </a:xfrm>
          <a:prstGeom prst="rect">
            <a:avLst/>
          </a:prstGeom>
        </p:spPr>
        <p:txBody>
          <a:bodyPr wrap="none">
            <a:spAutoFit/>
          </a:bodyPr>
          <a:lstStyle/>
          <a:p>
            <a:r>
              <a:rPr lang="en-US" sz="1200" dirty="0">
                <a:hlinkClick r:id="rId5"/>
              </a:rPr>
              <a:t>http://zeiss-campus.magnet.fsu.edu/index.html</a:t>
            </a:r>
            <a:endParaRPr lang="en-US" sz="1200" dirty="0"/>
          </a:p>
        </p:txBody>
      </p:sp>
      <p:sp>
        <p:nvSpPr>
          <p:cNvPr id="4" name="TextBox 3">
            <a:extLst>
              <a:ext uri="{FF2B5EF4-FFF2-40B4-BE49-F238E27FC236}">
                <a16:creationId xmlns:a16="http://schemas.microsoft.com/office/drawing/2014/main" id="{22F893E4-FE03-182F-7EA8-52748B834044}"/>
              </a:ext>
            </a:extLst>
          </p:cNvPr>
          <p:cNvSpPr txBox="1"/>
          <p:nvPr/>
        </p:nvSpPr>
        <p:spPr>
          <a:xfrm>
            <a:off x="1521690" y="6360462"/>
            <a:ext cx="4249382" cy="276999"/>
          </a:xfrm>
          <a:prstGeom prst="rect">
            <a:avLst/>
          </a:prstGeom>
          <a:noFill/>
        </p:spPr>
        <p:txBody>
          <a:bodyPr wrap="square">
            <a:spAutoFit/>
          </a:bodyPr>
          <a:lstStyle/>
          <a:p>
            <a:r>
              <a:rPr lang="en-GB" sz="1200" dirty="0">
                <a:hlinkClick r:id="rId6"/>
              </a:rPr>
              <a:t>https://myscope.training/LFM_simulator.html</a:t>
            </a:r>
            <a:endParaRPr lang="en-GB" sz="1200" dirty="0"/>
          </a:p>
        </p:txBody>
      </p:sp>
    </p:spTree>
    <p:extLst>
      <p:ext uri="{BB962C8B-B14F-4D97-AF65-F5344CB8AC3E}">
        <p14:creationId xmlns:p14="http://schemas.microsoft.com/office/powerpoint/2010/main" val="268953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F44006-86D2-4A56-AC94-694A3137A068}"/>
              </a:ext>
            </a:extLst>
          </p:cNvPr>
          <p:cNvSpPr txBox="1"/>
          <p:nvPr/>
        </p:nvSpPr>
        <p:spPr>
          <a:xfrm>
            <a:off x="613156" y="253722"/>
            <a:ext cx="2752677" cy="400110"/>
          </a:xfrm>
          <a:prstGeom prst="rect">
            <a:avLst/>
          </a:prstGeom>
          <a:noFill/>
        </p:spPr>
        <p:txBody>
          <a:bodyPr wrap="none" rtlCol="0">
            <a:spAutoFit/>
          </a:bodyPr>
          <a:lstStyle/>
          <a:p>
            <a:r>
              <a:rPr lang="en-GB" sz="2000" b="1" dirty="0">
                <a:solidFill>
                  <a:schemeClr val="accent1"/>
                </a:solidFill>
              </a:rPr>
              <a:t>Dark Field Microscopy</a:t>
            </a:r>
          </a:p>
        </p:txBody>
      </p:sp>
      <p:sp>
        <p:nvSpPr>
          <p:cNvPr id="16" name="TextBox 15">
            <a:extLst>
              <a:ext uri="{FF2B5EF4-FFF2-40B4-BE49-F238E27FC236}">
                <a16:creationId xmlns:a16="http://schemas.microsoft.com/office/drawing/2014/main" id="{C2EAF588-BF67-DC44-BDCF-72B5D197F0FC}"/>
              </a:ext>
            </a:extLst>
          </p:cNvPr>
          <p:cNvSpPr txBox="1"/>
          <p:nvPr/>
        </p:nvSpPr>
        <p:spPr>
          <a:xfrm>
            <a:off x="7807390" y="6435404"/>
            <a:ext cx="3995835" cy="261610"/>
          </a:xfrm>
          <a:prstGeom prst="rect">
            <a:avLst/>
          </a:prstGeom>
          <a:noFill/>
        </p:spPr>
        <p:txBody>
          <a:bodyPr wrap="square">
            <a:spAutoFit/>
          </a:bodyPr>
          <a:lstStyle/>
          <a:p>
            <a:r>
              <a:rPr lang="en-GB" sz="1050" b="0" i="0" dirty="0">
                <a:solidFill>
                  <a:srgbClr val="54595D"/>
                </a:solidFill>
                <a:effectLst/>
                <a:latin typeface="Arial" panose="020B0604020202020204" pitchFamily="34" charset="0"/>
              </a:rPr>
              <a:t>By Richard Wheeler (</a:t>
            </a:r>
            <a:r>
              <a:rPr lang="en-GB" sz="1050" b="0" i="0" u="none" strike="noStrike" dirty="0" err="1">
                <a:effectLst/>
                <a:latin typeface="Arial" panose="020B0604020202020204" pitchFamily="34" charset="0"/>
                <a:hlinkClick r:id="rId2" tooltip="en:User:Zephyris"/>
              </a:rPr>
              <a:t>Zephyris</a:t>
            </a:r>
            <a:r>
              <a:rPr lang="en-GB" sz="1050" b="0" i="0" dirty="0">
                <a:solidFill>
                  <a:srgbClr val="54595D"/>
                </a:solidFill>
                <a:effectLst/>
                <a:latin typeface="Arial" panose="020B0604020202020204" pitchFamily="34" charset="0"/>
              </a:rPr>
              <a:t>) 2006, CC-By 3.0</a:t>
            </a:r>
            <a:endParaRPr lang="en-GB" sz="1050" dirty="0"/>
          </a:p>
        </p:txBody>
      </p:sp>
      <p:pic>
        <p:nvPicPr>
          <p:cNvPr id="20" name="Picture 19" descr="Diagram of a diagram of a light source&#10;&#10;AI-generated content may be incorrect.">
            <a:extLst>
              <a:ext uri="{FF2B5EF4-FFF2-40B4-BE49-F238E27FC236}">
                <a16:creationId xmlns:a16="http://schemas.microsoft.com/office/drawing/2014/main" id="{D31EA7CF-1950-C54B-88D1-9AFA1241596A}"/>
              </a:ext>
            </a:extLst>
          </p:cNvPr>
          <p:cNvPicPr>
            <a:picLocks noChangeAspect="1"/>
          </p:cNvPicPr>
          <p:nvPr/>
        </p:nvPicPr>
        <p:blipFill>
          <a:blip r:embed="rId3">
            <a:extLst>
              <a:ext uri="{28A0092B-C50C-407E-A947-70E740481C1C}">
                <a14:useLocalDpi xmlns:a14="http://schemas.microsoft.com/office/drawing/2010/main" val="0"/>
              </a:ext>
            </a:extLst>
          </a:blip>
          <a:srcRect l="3665" r="13813"/>
          <a:stretch/>
        </p:blipFill>
        <p:spPr>
          <a:xfrm>
            <a:off x="5108351" y="93305"/>
            <a:ext cx="6890817" cy="4917233"/>
          </a:xfrm>
          <a:prstGeom prst="rect">
            <a:avLst/>
          </a:prstGeom>
        </p:spPr>
      </p:pic>
      <p:pic>
        <p:nvPicPr>
          <p:cNvPr id="1028" name="Picture 4">
            <a:extLst>
              <a:ext uri="{FF2B5EF4-FFF2-40B4-BE49-F238E27FC236}">
                <a16:creationId xmlns:a16="http://schemas.microsoft.com/office/drawing/2014/main" id="{AC70F79E-C2AD-4EC0-368F-2756FF6F4F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775" y="2893110"/>
            <a:ext cx="5943600" cy="380390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446BF1DA-ED68-6D2B-26FC-8A8876C7398F}"/>
              </a:ext>
            </a:extLst>
          </p:cNvPr>
          <p:cNvSpPr txBox="1"/>
          <p:nvPr/>
        </p:nvSpPr>
        <p:spPr>
          <a:xfrm>
            <a:off x="192832" y="959635"/>
            <a:ext cx="4827037" cy="87716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Increasing contrast by removing background illumination. </a:t>
            </a:r>
            <a:endParaRPr lang="en-GB" dirty="0"/>
          </a:p>
        </p:txBody>
      </p:sp>
    </p:spTree>
    <p:extLst>
      <p:ext uri="{BB962C8B-B14F-4D97-AF65-F5344CB8AC3E}">
        <p14:creationId xmlns:p14="http://schemas.microsoft.com/office/powerpoint/2010/main" val="1727473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6FC27-D06B-358E-FF3A-FDFD85B5710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5ACD358-CC79-ED0B-1D3A-A092B123F271}"/>
              </a:ext>
            </a:extLst>
          </p:cNvPr>
          <p:cNvSpPr txBox="1"/>
          <p:nvPr/>
        </p:nvSpPr>
        <p:spPr>
          <a:xfrm>
            <a:off x="613156" y="253722"/>
            <a:ext cx="3576620" cy="400110"/>
          </a:xfrm>
          <a:prstGeom prst="rect">
            <a:avLst/>
          </a:prstGeom>
          <a:noFill/>
        </p:spPr>
        <p:txBody>
          <a:bodyPr wrap="none" rtlCol="0">
            <a:spAutoFit/>
          </a:bodyPr>
          <a:lstStyle/>
          <a:p>
            <a:r>
              <a:rPr lang="en-GB" sz="2000" b="1" dirty="0">
                <a:solidFill>
                  <a:schemeClr val="accent1"/>
                </a:solidFill>
              </a:rPr>
              <a:t>Phase Contrast Microscopy</a:t>
            </a:r>
          </a:p>
        </p:txBody>
      </p:sp>
      <p:sp>
        <p:nvSpPr>
          <p:cNvPr id="4" name="TextBox 3">
            <a:extLst>
              <a:ext uri="{FF2B5EF4-FFF2-40B4-BE49-F238E27FC236}">
                <a16:creationId xmlns:a16="http://schemas.microsoft.com/office/drawing/2014/main" id="{2BFE96ED-ECE4-5A75-3716-0ECA9AD87C5A}"/>
              </a:ext>
            </a:extLst>
          </p:cNvPr>
          <p:cNvSpPr txBox="1"/>
          <p:nvPr/>
        </p:nvSpPr>
        <p:spPr>
          <a:xfrm>
            <a:off x="9420165" y="1439583"/>
            <a:ext cx="2605902" cy="1200329"/>
          </a:xfrm>
          <a:prstGeom prst="rect">
            <a:avLst/>
          </a:prstGeom>
          <a:solidFill>
            <a:schemeClr val="bg2"/>
          </a:solidFill>
          <a:ln w="19050">
            <a:solidFill>
              <a:schemeClr val="accent1"/>
            </a:solidFill>
          </a:ln>
        </p:spPr>
        <p:txBody>
          <a:bodyPr wrap="square" rtlCol="0">
            <a:spAutoFit/>
          </a:bodyPr>
          <a:lstStyle/>
          <a:p>
            <a:r>
              <a:rPr lang="en-US" sz="1200" b="1" dirty="0">
                <a:solidFill>
                  <a:schemeClr val="accent1">
                    <a:lumMod val="75000"/>
                  </a:schemeClr>
                </a:solidFill>
              </a:rPr>
              <a:t>Nobel Prize in Chemistry 1953</a:t>
            </a:r>
          </a:p>
          <a:p>
            <a:r>
              <a:rPr lang="en-GB" sz="1200" dirty="0"/>
              <a:t>for his demonstration of the phase contrast method, especially for his invention of the phase contrast microscope.</a:t>
            </a:r>
          </a:p>
          <a:p>
            <a:r>
              <a:rPr lang="en-US" sz="1200" dirty="0"/>
              <a:t>Frits Zernike</a:t>
            </a:r>
          </a:p>
        </p:txBody>
      </p:sp>
      <p:grpSp>
        <p:nvGrpSpPr>
          <p:cNvPr id="8" name="Group 7">
            <a:extLst>
              <a:ext uri="{FF2B5EF4-FFF2-40B4-BE49-F238E27FC236}">
                <a16:creationId xmlns:a16="http://schemas.microsoft.com/office/drawing/2014/main" id="{83EF30D9-1405-009D-5F4F-57B2AD39A890}"/>
              </a:ext>
            </a:extLst>
          </p:cNvPr>
          <p:cNvGrpSpPr/>
          <p:nvPr/>
        </p:nvGrpSpPr>
        <p:grpSpPr>
          <a:xfrm>
            <a:off x="10331339" y="4454469"/>
            <a:ext cx="1477420" cy="2200593"/>
            <a:chOff x="10369415" y="1737360"/>
            <a:chExt cx="1602894" cy="2574727"/>
          </a:xfrm>
        </p:grpSpPr>
        <p:pic>
          <p:nvPicPr>
            <p:cNvPr id="6" name="Picture 5">
              <a:extLst>
                <a:ext uri="{FF2B5EF4-FFF2-40B4-BE49-F238E27FC236}">
                  <a16:creationId xmlns:a16="http://schemas.microsoft.com/office/drawing/2014/main" id="{86DAD306-C727-B1DF-3DDC-3D170D8CE1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9415" y="1737360"/>
              <a:ext cx="1602894" cy="2266950"/>
            </a:xfrm>
            <a:prstGeom prst="rect">
              <a:avLst/>
            </a:prstGeom>
          </p:spPr>
        </p:pic>
        <p:sp>
          <p:nvSpPr>
            <p:cNvPr id="7" name="TextBox 6">
              <a:extLst>
                <a:ext uri="{FF2B5EF4-FFF2-40B4-BE49-F238E27FC236}">
                  <a16:creationId xmlns:a16="http://schemas.microsoft.com/office/drawing/2014/main" id="{9F70A384-7CBD-A06B-DBF7-047615B56A2B}"/>
                </a:ext>
              </a:extLst>
            </p:cNvPr>
            <p:cNvSpPr txBox="1"/>
            <p:nvPr/>
          </p:nvSpPr>
          <p:spPr>
            <a:xfrm>
              <a:off x="10613420" y="4004310"/>
              <a:ext cx="1039067" cy="307777"/>
            </a:xfrm>
            <a:prstGeom prst="rect">
              <a:avLst/>
            </a:prstGeom>
            <a:noFill/>
          </p:spPr>
          <p:txBody>
            <a:bodyPr wrap="none" rtlCol="0">
              <a:spAutoFit/>
            </a:bodyPr>
            <a:lstStyle/>
            <a:p>
              <a:r>
                <a:rPr lang="en-US" sz="1400" dirty="0"/>
                <a:t>1888-1966</a:t>
              </a:r>
              <a:endParaRPr lang="en-GB" sz="1400" dirty="0"/>
            </a:p>
          </p:txBody>
        </p:sp>
      </p:grpSp>
      <p:grpSp>
        <p:nvGrpSpPr>
          <p:cNvPr id="13" name="Group 12">
            <a:extLst>
              <a:ext uri="{FF2B5EF4-FFF2-40B4-BE49-F238E27FC236}">
                <a16:creationId xmlns:a16="http://schemas.microsoft.com/office/drawing/2014/main" id="{D3526951-6777-95B5-B6D0-E3382FEC6D34}"/>
              </a:ext>
            </a:extLst>
          </p:cNvPr>
          <p:cNvGrpSpPr/>
          <p:nvPr/>
        </p:nvGrpSpPr>
        <p:grpSpPr>
          <a:xfrm>
            <a:off x="129540" y="853886"/>
            <a:ext cx="5715000" cy="2371725"/>
            <a:chOff x="78740" y="1679971"/>
            <a:chExt cx="5715000" cy="2371725"/>
          </a:xfrm>
        </p:grpSpPr>
        <p:pic>
          <p:nvPicPr>
            <p:cNvPr id="10" name="Picture 9">
              <a:extLst>
                <a:ext uri="{FF2B5EF4-FFF2-40B4-BE49-F238E27FC236}">
                  <a16:creationId xmlns:a16="http://schemas.microsoft.com/office/drawing/2014/main" id="{0124750D-7EF3-4AD3-0E7F-0505DB596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40" y="1679971"/>
              <a:ext cx="5715000" cy="2371725"/>
            </a:xfrm>
            <a:prstGeom prst="rect">
              <a:avLst/>
            </a:prstGeom>
          </p:spPr>
        </p:pic>
        <p:sp>
          <p:nvSpPr>
            <p:cNvPr id="11" name="TextBox 10">
              <a:extLst>
                <a:ext uri="{FF2B5EF4-FFF2-40B4-BE49-F238E27FC236}">
                  <a16:creationId xmlns:a16="http://schemas.microsoft.com/office/drawing/2014/main" id="{7782B464-20C5-4128-77FA-E62955FDAF12}"/>
                </a:ext>
              </a:extLst>
            </p:cNvPr>
            <p:cNvSpPr txBox="1"/>
            <p:nvPr/>
          </p:nvSpPr>
          <p:spPr>
            <a:xfrm>
              <a:off x="78740" y="3713142"/>
              <a:ext cx="1164101" cy="338554"/>
            </a:xfrm>
            <a:prstGeom prst="rect">
              <a:avLst/>
            </a:prstGeom>
            <a:solidFill>
              <a:schemeClr val="bg2"/>
            </a:solidFill>
          </p:spPr>
          <p:txBody>
            <a:bodyPr wrap="none" rtlCol="0">
              <a:spAutoFit/>
            </a:bodyPr>
            <a:lstStyle/>
            <a:p>
              <a:r>
                <a:rPr lang="en-US" sz="1600" dirty="0"/>
                <a:t>Bright-field</a:t>
              </a:r>
              <a:endParaRPr lang="en-GB" sz="1600" dirty="0"/>
            </a:p>
          </p:txBody>
        </p:sp>
        <p:sp>
          <p:nvSpPr>
            <p:cNvPr id="12" name="TextBox 11">
              <a:extLst>
                <a:ext uri="{FF2B5EF4-FFF2-40B4-BE49-F238E27FC236}">
                  <a16:creationId xmlns:a16="http://schemas.microsoft.com/office/drawing/2014/main" id="{C76DA4B8-7AA3-19E9-6514-B6D48A6FA632}"/>
                </a:ext>
              </a:extLst>
            </p:cNvPr>
            <p:cNvSpPr txBox="1"/>
            <p:nvPr/>
          </p:nvSpPr>
          <p:spPr>
            <a:xfrm>
              <a:off x="2826430" y="3713142"/>
              <a:ext cx="1553630" cy="338554"/>
            </a:xfrm>
            <a:prstGeom prst="rect">
              <a:avLst/>
            </a:prstGeom>
            <a:solidFill>
              <a:schemeClr val="bg2"/>
            </a:solidFill>
          </p:spPr>
          <p:txBody>
            <a:bodyPr wrap="none" rtlCol="0">
              <a:spAutoFit/>
            </a:bodyPr>
            <a:lstStyle/>
            <a:p>
              <a:r>
                <a:rPr lang="en-US" sz="1600" dirty="0"/>
                <a:t>Phase contrast</a:t>
              </a:r>
              <a:endParaRPr lang="en-GB" sz="1600" dirty="0"/>
            </a:p>
          </p:txBody>
        </p:sp>
      </p:grpSp>
      <p:sp>
        <p:nvSpPr>
          <p:cNvPr id="14" name="TextBox 13">
            <a:extLst>
              <a:ext uri="{FF2B5EF4-FFF2-40B4-BE49-F238E27FC236}">
                <a16:creationId xmlns:a16="http://schemas.microsoft.com/office/drawing/2014/main" id="{C13D0397-261E-BCE5-7FD4-2E6B419550E6}"/>
              </a:ext>
            </a:extLst>
          </p:cNvPr>
          <p:cNvSpPr txBox="1"/>
          <p:nvPr/>
        </p:nvSpPr>
        <p:spPr>
          <a:xfrm>
            <a:off x="21898" y="3424549"/>
            <a:ext cx="7287260" cy="87857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Interference between </a:t>
            </a:r>
            <a:r>
              <a:rPr lang="en-US" dirty="0" err="1"/>
              <a:t>unscattered</a:t>
            </a:r>
            <a:r>
              <a:rPr lang="en-US" dirty="0"/>
              <a:t> and scattered light is detected</a:t>
            </a:r>
          </a:p>
          <a:p>
            <a:pPr marL="285750" indent="-285750">
              <a:lnSpc>
                <a:spcPct val="150000"/>
              </a:lnSpc>
              <a:buFont typeface="Arial" panose="020B0604020202020204" pitchFamily="34" charset="0"/>
              <a:buChar char="•"/>
            </a:pPr>
            <a:r>
              <a:rPr lang="en-US" dirty="0"/>
              <a:t>Increased intensity when </a:t>
            </a:r>
            <a:r>
              <a:rPr lang="en-US" dirty="0" err="1"/>
              <a:t>unscattered</a:t>
            </a:r>
            <a:r>
              <a:rPr lang="en-US" dirty="0"/>
              <a:t> light has a phase shift of </a:t>
            </a:r>
            <a:r>
              <a:rPr lang="en-US" dirty="0">
                <a:latin typeface="Calibri" panose="020F0502020204030204" pitchFamily="34" charset="0"/>
                <a:ea typeface="Calibri" panose="020F0502020204030204" pitchFamily="34" charset="0"/>
                <a:cs typeface="Calibri" panose="020F0502020204030204" pitchFamily="34" charset="0"/>
              </a:rPr>
              <a:t>π/2</a:t>
            </a:r>
            <a:endParaRPr lang="en-GB" dirty="0"/>
          </a:p>
        </p:txBody>
      </p:sp>
      <p:pic>
        <p:nvPicPr>
          <p:cNvPr id="5" name="Picture 4" descr="A diagram of a light source&#10;&#10;AI-generated content may be incorrect.">
            <a:extLst>
              <a:ext uri="{FF2B5EF4-FFF2-40B4-BE49-F238E27FC236}">
                <a16:creationId xmlns:a16="http://schemas.microsoft.com/office/drawing/2014/main" id="{8A998720-A798-AD33-C704-3496AB53CA7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44589" y="34203"/>
            <a:ext cx="5875345" cy="6844777"/>
          </a:xfrm>
          <a:prstGeom prst="rect">
            <a:avLst/>
          </a:prstGeom>
        </p:spPr>
      </p:pic>
      <p:pic>
        <p:nvPicPr>
          <p:cNvPr id="1026" name="Picture 2" descr="Fig. 4: The phase ring is a central component of a phase contrast microscope. Usually it is composed of a grey filter and a retention plate. The portion of light that passed the specimen without experiencing diffraction passes the phase ring (left arrow). The grey filter dims the light to avoid irradiation. The retention plate retards the phase of the non-diffracted light to allow interference with the light waves that experienced phase shift and diffraction by passing the specimen (right arrow).">
            <a:extLst>
              <a:ext uri="{FF2B5EF4-FFF2-40B4-BE49-F238E27FC236}">
                <a16:creationId xmlns:a16="http://schemas.microsoft.com/office/drawing/2014/main" id="{BE65AE21-4DD7-83C4-5674-CAED492278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4479" y="4545206"/>
            <a:ext cx="3363749" cy="2127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602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70D6C3E-4EA0-4F8C-9609-BB69B3176113}"/>
              </a:ext>
            </a:extLst>
          </p:cNvPr>
          <p:cNvGrpSpPr/>
          <p:nvPr/>
        </p:nvGrpSpPr>
        <p:grpSpPr>
          <a:xfrm>
            <a:off x="91899" y="4019741"/>
            <a:ext cx="11968158" cy="2479856"/>
            <a:chOff x="54039" y="4045214"/>
            <a:chExt cx="11968158" cy="2479856"/>
          </a:xfrm>
        </p:grpSpPr>
        <p:sp>
          <p:nvSpPr>
            <p:cNvPr id="12" name="Arrow: Left-Right 11">
              <a:extLst>
                <a:ext uri="{FF2B5EF4-FFF2-40B4-BE49-F238E27FC236}">
                  <a16:creationId xmlns:a16="http://schemas.microsoft.com/office/drawing/2014/main" id="{27A17B56-0837-4AB1-B6A0-7355D8521694}"/>
                </a:ext>
              </a:extLst>
            </p:cNvPr>
            <p:cNvSpPr/>
            <p:nvPr/>
          </p:nvSpPr>
          <p:spPr>
            <a:xfrm>
              <a:off x="4493935" y="4623991"/>
              <a:ext cx="3788539" cy="175529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AB43C8D6-3AA2-4CF0-9E49-FA3D355AC2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39" y="4045214"/>
              <a:ext cx="4300173" cy="2479855"/>
            </a:xfrm>
            <a:prstGeom prst="rect">
              <a:avLst/>
            </a:prstGeom>
          </p:spPr>
        </p:pic>
        <p:pic>
          <p:nvPicPr>
            <p:cNvPr id="5" name="Picture 4">
              <a:extLst>
                <a:ext uri="{FF2B5EF4-FFF2-40B4-BE49-F238E27FC236}">
                  <a16:creationId xmlns:a16="http://schemas.microsoft.com/office/drawing/2014/main" id="{DD6D1695-9B21-4CC3-B321-018CA73C0C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2197" y="4045214"/>
              <a:ext cx="3600000" cy="2479856"/>
            </a:xfrm>
            <a:prstGeom prst="rect">
              <a:avLst/>
            </a:prstGeom>
          </p:spPr>
        </p:pic>
        <p:sp>
          <p:nvSpPr>
            <p:cNvPr id="11" name="TextBox 10">
              <a:extLst>
                <a:ext uri="{FF2B5EF4-FFF2-40B4-BE49-F238E27FC236}">
                  <a16:creationId xmlns:a16="http://schemas.microsoft.com/office/drawing/2014/main" id="{046F28AC-14EC-4122-BEB5-722212D5E919}"/>
                </a:ext>
              </a:extLst>
            </p:cNvPr>
            <p:cNvSpPr txBox="1"/>
            <p:nvPr/>
          </p:nvSpPr>
          <p:spPr>
            <a:xfrm>
              <a:off x="4909152" y="5178473"/>
              <a:ext cx="2835071" cy="646331"/>
            </a:xfrm>
            <a:prstGeom prst="rect">
              <a:avLst/>
            </a:prstGeom>
            <a:noFill/>
          </p:spPr>
          <p:txBody>
            <a:bodyPr wrap="none" rtlCol="0">
              <a:spAutoFit/>
            </a:bodyPr>
            <a:lstStyle/>
            <a:p>
              <a:pPr algn="ctr"/>
              <a:r>
                <a:rPr lang="en-US" dirty="0">
                  <a:solidFill>
                    <a:schemeClr val="bg2"/>
                  </a:solidFill>
                </a:rPr>
                <a:t>Living cells </a:t>
              </a:r>
            </a:p>
            <a:p>
              <a:pPr algn="ctr"/>
              <a:r>
                <a:rPr lang="en-US" dirty="0">
                  <a:solidFill>
                    <a:schemeClr val="bg2"/>
                  </a:solidFill>
                </a:rPr>
                <a:t>imaged in different modes</a:t>
              </a:r>
              <a:endParaRPr lang="en-GB" dirty="0">
                <a:solidFill>
                  <a:schemeClr val="bg2"/>
                </a:solidFill>
              </a:endParaRPr>
            </a:p>
          </p:txBody>
        </p:sp>
      </p:grpSp>
      <p:sp>
        <p:nvSpPr>
          <p:cNvPr id="13" name="Rectangle 12">
            <a:extLst>
              <a:ext uri="{FF2B5EF4-FFF2-40B4-BE49-F238E27FC236}">
                <a16:creationId xmlns:a16="http://schemas.microsoft.com/office/drawing/2014/main" id="{3798E45F-4525-4222-B0EF-D2DA0F6B969E}"/>
              </a:ext>
            </a:extLst>
          </p:cNvPr>
          <p:cNvSpPr/>
          <p:nvPr/>
        </p:nvSpPr>
        <p:spPr>
          <a:xfrm>
            <a:off x="9502316" y="6561698"/>
            <a:ext cx="2438040" cy="276999"/>
          </a:xfrm>
          <a:prstGeom prst="rect">
            <a:avLst/>
          </a:prstGeom>
        </p:spPr>
        <p:txBody>
          <a:bodyPr wrap="none">
            <a:spAutoFit/>
          </a:bodyPr>
          <a:lstStyle/>
          <a:p>
            <a:r>
              <a:rPr lang="en-GB" sz="1200" dirty="0"/>
              <a:t>https://andor.oxinst.com/learning/</a:t>
            </a:r>
          </a:p>
        </p:txBody>
      </p:sp>
      <p:pic>
        <p:nvPicPr>
          <p:cNvPr id="17" name="Picture 16">
            <a:extLst>
              <a:ext uri="{FF2B5EF4-FFF2-40B4-BE49-F238E27FC236}">
                <a16:creationId xmlns:a16="http://schemas.microsoft.com/office/drawing/2014/main" id="{17DF320A-9757-45C0-BA0F-F6F6750CE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2509" y="90165"/>
            <a:ext cx="4867548" cy="3788477"/>
          </a:xfrm>
          <a:prstGeom prst="rect">
            <a:avLst/>
          </a:prstGeom>
        </p:spPr>
      </p:pic>
      <p:pic>
        <p:nvPicPr>
          <p:cNvPr id="19" name="Picture 18">
            <a:extLst>
              <a:ext uri="{FF2B5EF4-FFF2-40B4-BE49-F238E27FC236}">
                <a16:creationId xmlns:a16="http://schemas.microsoft.com/office/drawing/2014/main" id="{8EB5DDBA-A23A-4070-BA03-E0B65797DD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011" y="758949"/>
            <a:ext cx="3032690" cy="3119693"/>
          </a:xfrm>
          <a:prstGeom prst="rect">
            <a:avLst/>
          </a:prstGeom>
        </p:spPr>
      </p:pic>
      <p:sp>
        <p:nvSpPr>
          <p:cNvPr id="20" name="Rectangle 19">
            <a:extLst>
              <a:ext uri="{FF2B5EF4-FFF2-40B4-BE49-F238E27FC236}">
                <a16:creationId xmlns:a16="http://schemas.microsoft.com/office/drawing/2014/main" id="{D0EDB148-BDC3-42C6-954C-33DD34F86653}"/>
              </a:ext>
            </a:extLst>
          </p:cNvPr>
          <p:cNvSpPr/>
          <p:nvPr/>
        </p:nvSpPr>
        <p:spPr>
          <a:xfrm>
            <a:off x="3426964" y="3571517"/>
            <a:ext cx="2793299" cy="276999"/>
          </a:xfrm>
          <a:prstGeom prst="rect">
            <a:avLst/>
          </a:prstGeom>
        </p:spPr>
        <p:txBody>
          <a:bodyPr wrap="square">
            <a:spAutoFit/>
          </a:bodyPr>
          <a:lstStyle/>
          <a:p>
            <a:r>
              <a:rPr lang="en-GB" sz="1200" dirty="0"/>
              <a:t>https://www.olympus-lifescience.com/</a:t>
            </a:r>
          </a:p>
        </p:txBody>
      </p:sp>
      <p:sp>
        <p:nvSpPr>
          <p:cNvPr id="21" name="TextBox 20">
            <a:extLst>
              <a:ext uri="{FF2B5EF4-FFF2-40B4-BE49-F238E27FC236}">
                <a16:creationId xmlns:a16="http://schemas.microsoft.com/office/drawing/2014/main" id="{88EEF9A8-19D9-4BC3-9C77-6869678AB22F}"/>
              </a:ext>
            </a:extLst>
          </p:cNvPr>
          <p:cNvSpPr txBox="1"/>
          <p:nvPr/>
        </p:nvSpPr>
        <p:spPr>
          <a:xfrm>
            <a:off x="4381190" y="1451615"/>
            <a:ext cx="1919445" cy="1154675"/>
          </a:xfrm>
          <a:prstGeom prst="rect">
            <a:avLst/>
          </a:prstGeom>
          <a:noFill/>
        </p:spPr>
        <p:txBody>
          <a:bodyPr wrap="square" rtlCol="0">
            <a:spAutoFit/>
          </a:bodyPr>
          <a:lstStyle/>
          <a:p>
            <a:pPr algn="ctr">
              <a:lnSpc>
                <a:spcPct val="150000"/>
              </a:lnSpc>
            </a:pPr>
            <a:r>
              <a:rPr lang="en-US" sz="1600" dirty="0"/>
              <a:t>Sample orientation towards shear axis is crucial !!! </a:t>
            </a:r>
            <a:endParaRPr lang="en-GB" sz="1600" dirty="0"/>
          </a:p>
        </p:txBody>
      </p:sp>
      <p:cxnSp>
        <p:nvCxnSpPr>
          <p:cNvPr id="23" name="Straight Arrow Connector 22">
            <a:extLst>
              <a:ext uri="{FF2B5EF4-FFF2-40B4-BE49-F238E27FC236}">
                <a16:creationId xmlns:a16="http://schemas.microsoft.com/office/drawing/2014/main" id="{05C5CB1E-2188-4E52-A5A0-E8794778C1E5}"/>
              </a:ext>
            </a:extLst>
          </p:cNvPr>
          <p:cNvCxnSpPr>
            <a:cxnSpLocks/>
          </p:cNvCxnSpPr>
          <p:nvPr/>
        </p:nvCxnSpPr>
        <p:spPr>
          <a:xfrm>
            <a:off x="6300635" y="255763"/>
            <a:ext cx="481459" cy="454799"/>
          </a:xfrm>
          <a:prstGeom prst="straightConnector1">
            <a:avLst/>
          </a:prstGeom>
          <a:ln w="3810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C7FD5FD-1954-445D-8F2E-5175D6DDBDB1}"/>
              </a:ext>
            </a:extLst>
          </p:cNvPr>
          <p:cNvSpPr txBox="1"/>
          <p:nvPr/>
        </p:nvSpPr>
        <p:spPr>
          <a:xfrm>
            <a:off x="6660669" y="1752585"/>
            <a:ext cx="598241" cy="369332"/>
          </a:xfrm>
          <a:prstGeom prst="rect">
            <a:avLst/>
          </a:prstGeom>
          <a:noFill/>
        </p:spPr>
        <p:txBody>
          <a:bodyPr wrap="none" rtlCol="0">
            <a:spAutoFit/>
          </a:bodyPr>
          <a:lstStyle/>
          <a:p>
            <a:r>
              <a:rPr lang="en-US" dirty="0"/>
              <a:t>90 °</a:t>
            </a:r>
            <a:endParaRPr lang="en-GB" dirty="0"/>
          </a:p>
        </p:txBody>
      </p:sp>
      <p:sp>
        <p:nvSpPr>
          <p:cNvPr id="26" name="Arrow: Curved Right 25">
            <a:extLst>
              <a:ext uri="{FF2B5EF4-FFF2-40B4-BE49-F238E27FC236}">
                <a16:creationId xmlns:a16="http://schemas.microsoft.com/office/drawing/2014/main" id="{E9B3B089-ADE9-4AB2-9C23-DEB3DFB0858A}"/>
              </a:ext>
            </a:extLst>
          </p:cNvPr>
          <p:cNvSpPr/>
          <p:nvPr/>
        </p:nvSpPr>
        <p:spPr>
          <a:xfrm>
            <a:off x="6426064" y="1422227"/>
            <a:ext cx="727156" cy="12134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TextBox 26">
            <a:extLst>
              <a:ext uri="{FF2B5EF4-FFF2-40B4-BE49-F238E27FC236}">
                <a16:creationId xmlns:a16="http://schemas.microsoft.com/office/drawing/2014/main" id="{D51D4518-CA91-4325-ACC1-FF4147F219DC}"/>
              </a:ext>
            </a:extLst>
          </p:cNvPr>
          <p:cNvSpPr txBox="1"/>
          <p:nvPr/>
        </p:nvSpPr>
        <p:spPr>
          <a:xfrm>
            <a:off x="5436912" y="420005"/>
            <a:ext cx="1479052" cy="830997"/>
          </a:xfrm>
          <a:prstGeom prst="rect">
            <a:avLst/>
          </a:prstGeom>
          <a:noFill/>
        </p:spPr>
        <p:txBody>
          <a:bodyPr wrap="square" rtlCol="0">
            <a:spAutoFit/>
          </a:bodyPr>
          <a:lstStyle/>
          <a:p>
            <a:r>
              <a:rPr lang="en-US" sz="1600" dirty="0"/>
              <a:t>Shear axis </a:t>
            </a:r>
          </a:p>
          <a:p>
            <a:r>
              <a:rPr lang="en-US" sz="1600" dirty="0"/>
              <a:t>= orientation of the prism</a:t>
            </a:r>
            <a:endParaRPr lang="en-GB" sz="1600" dirty="0"/>
          </a:p>
        </p:txBody>
      </p:sp>
      <p:sp>
        <p:nvSpPr>
          <p:cNvPr id="16" name="TextBox 15">
            <a:extLst>
              <a:ext uri="{FF2B5EF4-FFF2-40B4-BE49-F238E27FC236}">
                <a16:creationId xmlns:a16="http://schemas.microsoft.com/office/drawing/2014/main" id="{F14A174B-9029-47F8-8A84-59B1CC9E4C62}"/>
              </a:ext>
            </a:extLst>
          </p:cNvPr>
          <p:cNvSpPr txBox="1"/>
          <p:nvPr/>
        </p:nvSpPr>
        <p:spPr>
          <a:xfrm>
            <a:off x="613156" y="253722"/>
            <a:ext cx="4823756" cy="400110"/>
          </a:xfrm>
          <a:prstGeom prst="rect">
            <a:avLst/>
          </a:prstGeom>
          <a:noFill/>
        </p:spPr>
        <p:txBody>
          <a:bodyPr wrap="none" rtlCol="0">
            <a:spAutoFit/>
          </a:bodyPr>
          <a:lstStyle/>
          <a:p>
            <a:r>
              <a:rPr lang="en-US" sz="2000" b="1" dirty="0">
                <a:solidFill>
                  <a:schemeClr val="accent1"/>
                </a:solidFill>
              </a:rPr>
              <a:t>D</a:t>
            </a:r>
            <a:r>
              <a:rPr lang="en-US" sz="2000" b="1" dirty="0"/>
              <a:t>ifferential </a:t>
            </a:r>
            <a:r>
              <a:rPr lang="en-US" sz="2000" b="1" dirty="0">
                <a:solidFill>
                  <a:schemeClr val="accent1"/>
                </a:solidFill>
              </a:rPr>
              <a:t>I</a:t>
            </a:r>
            <a:r>
              <a:rPr lang="en-US" sz="2000" b="1" dirty="0"/>
              <a:t>nterference </a:t>
            </a:r>
            <a:r>
              <a:rPr lang="en-US" sz="2000" b="1" dirty="0">
                <a:solidFill>
                  <a:schemeClr val="accent1"/>
                </a:solidFill>
              </a:rPr>
              <a:t>C</a:t>
            </a:r>
            <a:r>
              <a:rPr lang="en-US" sz="2000" b="1" dirty="0"/>
              <a:t>ontrast (</a:t>
            </a:r>
            <a:r>
              <a:rPr lang="en-US" sz="2000" b="1" dirty="0">
                <a:solidFill>
                  <a:schemeClr val="accent1"/>
                </a:solidFill>
              </a:rPr>
              <a:t>DIC</a:t>
            </a:r>
            <a:r>
              <a:rPr lang="en-US" sz="2000" b="1" dirty="0"/>
              <a:t>)</a:t>
            </a:r>
            <a:endParaRPr lang="en-GB" sz="2000" b="1" dirty="0">
              <a:solidFill>
                <a:schemeClr val="accent1">
                  <a:lumMod val="75000"/>
                </a:schemeClr>
              </a:solidFill>
            </a:endParaRPr>
          </a:p>
        </p:txBody>
      </p:sp>
    </p:spTree>
    <p:extLst>
      <p:ext uri="{BB962C8B-B14F-4D97-AF65-F5344CB8AC3E}">
        <p14:creationId xmlns:p14="http://schemas.microsoft.com/office/powerpoint/2010/main" val="23576552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676</Words>
  <Application>Microsoft Office PowerPoint</Application>
  <PresentationFormat>Widescreen</PresentationFormat>
  <Paragraphs>97</Paragraphs>
  <Slides>16</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AdvSCASF</vt:lpstr>
      <vt:lpstr>Aptos</vt:lpstr>
      <vt:lpstr>Aptos Display</vt:lpstr>
      <vt:lpstr>Arial</vt:lpstr>
      <vt:lpstr>Calibri</vt:lpstr>
      <vt:lpstr>Cambria Math</vt:lpstr>
      <vt:lpstr>Montserrat</vt:lpstr>
      <vt:lpstr>Roboto</vt:lpstr>
      <vt:lpstr>Office Theme</vt:lpstr>
      <vt:lpstr>Microscopic Methods  for Chemists  – with an emphasis on SEM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Martin Jönsson-Niedziolka</dc:creator>
  <cp:lastModifiedBy>Martin Jönsson-Niedziolka</cp:lastModifiedBy>
  <cp:revision>1</cp:revision>
  <dcterms:created xsi:type="dcterms:W3CDTF">2025-03-12T12:31:17Z</dcterms:created>
  <dcterms:modified xsi:type="dcterms:W3CDTF">2025-03-12T12:32:12Z</dcterms:modified>
</cp:coreProperties>
</file>